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5"/>
  </p:notesMasterIdLst>
  <p:sldIdLst>
    <p:sldId id="257" r:id="rId2"/>
    <p:sldId id="266" r:id="rId3"/>
    <p:sldId id="268" r:id="rId4"/>
    <p:sldId id="267" r:id="rId5"/>
    <p:sldId id="270" r:id="rId6"/>
    <p:sldId id="258" r:id="rId7"/>
    <p:sldId id="259" r:id="rId8"/>
    <p:sldId id="269" r:id="rId9"/>
    <p:sldId id="260" r:id="rId10"/>
    <p:sldId id="261" r:id="rId11"/>
    <p:sldId id="262" r:id="rId12"/>
    <p:sldId id="275" r:id="rId13"/>
    <p:sldId id="263" r:id="rId14"/>
    <p:sldId id="272" r:id="rId15"/>
    <p:sldId id="273" r:id="rId16"/>
    <p:sldId id="278" r:id="rId17"/>
    <p:sldId id="281" r:id="rId18"/>
    <p:sldId id="276" r:id="rId19"/>
    <p:sldId id="265" r:id="rId20"/>
    <p:sldId id="287" r:id="rId21"/>
    <p:sldId id="279" r:id="rId22"/>
    <p:sldId id="280" r:id="rId23"/>
    <p:sldId id="288" r:id="rId24"/>
    <p:sldId id="286" r:id="rId25"/>
    <p:sldId id="525" r:id="rId26"/>
    <p:sldId id="289" r:id="rId27"/>
    <p:sldId id="290" r:id="rId28"/>
    <p:sldId id="277" r:id="rId29"/>
    <p:sldId id="284" r:id="rId30"/>
    <p:sldId id="282" r:id="rId31"/>
    <p:sldId id="285" r:id="rId32"/>
    <p:sldId id="274" r:id="rId33"/>
    <p:sldId id="271" r:id="rId3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80" d="100"/>
          <a:sy n="80" d="100"/>
        </p:scale>
        <p:origin x="978" y="300"/>
      </p:cViewPr>
      <p:guideLst/>
    </p:cSldViewPr>
  </p:slideViewPr>
  <p:notesTextViewPr>
    <p:cViewPr>
      <p:scale>
        <a:sx n="1" d="1"/>
        <a:sy n="1" d="1"/>
      </p:scale>
      <p:origin x="0" y="0"/>
    </p:cViewPr>
  </p:notesTextViewPr>
  <p:sorterViewPr>
    <p:cViewPr>
      <p:scale>
        <a:sx n="100" d="100"/>
        <a:sy n="100" d="100"/>
      </p:scale>
      <p:origin x="0" y="-716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EFDCE-10DD-4C02-A4CC-5B4354EED7E9}" type="datetimeFigureOut">
              <a:rPr lang="it-IT" smtClean="0"/>
              <a:t>04/02/2025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B36B64-398C-46C5-A206-E8C566F12619}" type="slidenum">
              <a:rPr lang="it-IT" smtClean="0"/>
              <a:t>‹N›</a:t>
            </a:fld>
            <a:endParaRPr lang="it-IT"/>
          </a:p>
        </p:txBody>
      </p:sp>
    </p:spTree>
    <p:extLst>
      <p:ext uri="{BB962C8B-B14F-4D97-AF65-F5344CB8AC3E}">
        <p14:creationId xmlns:p14="http://schemas.microsoft.com/office/powerpoint/2010/main" val="3461609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1887 il Re Oscar II di Svezia mise in palio un premio di 2500 corone per chi avesse trovato la risposta ad una domanda fondamentale in astronomia: «Il Sistema Solare è Stabile»?</a:t>
            </a:r>
          </a:p>
        </p:txBody>
      </p:sp>
      <p:sp>
        <p:nvSpPr>
          <p:cNvPr id="4" name="Segnaposto numero diapositiva 3"/>
          <p:cNvSpPr>
            <a:spLocks noGrp="1"/>
          </p:cNvSpPr>
          <p:nvPr>
            <p:ph type="sldNum" sz="quarter" idx="5"/>
          </p:nvPr>
        </p:nvSpPr>
        <p:spPr/>
        <p:txBody>
          <a:bodyPr/>
          <a:lstStyle/>
          <a:p>
            <a:fld id="{5FB36B64-398C-46C5-A206-E8C566F12619}" type="slidenum">
              <a:rPr lang="it-IT" smtClean="0"/>
              <a:t>2</a:t>
            </a:fld>
            <a:endParaRPr lang="it-IT"/>
          </a:p>
        </p:txBody>
      </p:sp>
    </p:spTree>
    <p:extLst>
      <p:ext uri="{BB962C8B-B14F-4D97-AF65-F5344CB8AC3E}">
        <p14:creationId xmlns:p14="http://schemas.microsoft.com/office/powerpoint/2010/main" val="202977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olo">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it-IT" sz="4800"/>
              <a:t>3DFloat</a:t>
            </a:r>
          </a:p>
        </p:txBody>
      </p:sp>
      <p:sp>
        <p:nvSpPr>
          <p:cNvPr id="14" name="Segnaposto immagine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r>
              <a:rPr lang="it-IT"/>
              <a:t>Fare clic sull'icona per inserire un'immagine</a:t>
            </a:r>
            <a:endParaRPr lang="it-IT" dirty="0"/>
          </a:p>
        </p:txBody>
      </p:sp>
      <p:sp>
        <p:nvSpPr>
          <p:cNvPr id="8" name="Ovale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9" name="Gruppo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p:nvGrpSpPr>
        <p:grpSpPr>
          <a:xfrm rot="5400000">
            <a:off x="10915300" y="5534727"/>
            <a:ext cx="667802" cy="631474"/>
            <a:chOff x="10478914" y="1506691"/>
            <a:chExt cx="667802" cy="631474"/>
          </a:xfrm>
        </p:grpSpPr>
        <p:sp>
          <p:nvSpPr>
            <p:cNvPr id="10" name="Figura a mano libera: Forma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1" name="Ovale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p:nvSpPr>
          <p:cNvPr id="3" name="Segnaposto testo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it-IT"/>
              <a:t>Fare clic per modificare gli stili del testo dello schema</a:t>
            </a:r>
          </a:p>
        </p:txBody>
      </p:sp>
    </p:spTree>
    <p:extLst>
      <p:ext uri="{BB962C8B-B14F-4D97-AF65-F5344CB8AC3E}">
        <p14:creationId xmlns:p14="http://schemas.microsoft.com/office/powerpoint/2010/main" val="4108144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1_Colonna contenuto 3">
    <p:spTree>
      <p:nvGrpSpPr>
        <p:cNvPr id="1" name=""/>
        <p:cNvGrpSpPr/>
        <p:nvPr/>
      </p:nvGrpSpPr>
      <p:grpSpPr>
        <a:xfrm>
          <a:off x="0" y="0"/>
          <a:ext cx="0" cy="0"/>
          <a:chOff x="0" y="0"/>
          <a:chExt cx="0" cy="0"/>
        </a:xfrm>
      </p:grpSpPr>
      <p:grpSp>
        <p:nvGrpSpPr>
          <p:cNvPr id="34" name="Gruppo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igura a mano libera: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36" name="Figura a mano libera: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19" name="Figura a mano libera: Forma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0" name="Ovale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25" name="Ovale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5" name="Titolo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it-IT" sz="4800" dirty="0"/>
            </a:lvl1pPr>
          </a:lstStyle>
          <a:p>
            <a:pPr lvl="0" rtl="0">
              <a:lnSpc>
                <a:spcPct val="100000"/>
              </a:lnSpc>
            </a:pPr>
            <a:r>
              <a:rPr lang="it-IT"/>
              <a:t>Fare clic per modificare lo stile del titolo dello schema</a:t>
            </a:r>
          </a:p>
        </p:txBody>
      </p:sp>
      <p:sp>
        <p:nvSpPr>
          <p:cNvPr id="16" name="Segnaposto testo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17" name="Segnaposto contenuto 3">
            <a:extLst>
              <a:ext uri="{FF2B5EF4-FFF2-40B4-BE49-F238E27FC236}">
                <a16:creationId xmlns:a16="http://schemas.microsoft.com/office/drawing/2014/main" id="{8A9CB740-8581-4D62-8481-7ECBBEDA7219}"/>
              </a:ext>
            </a:extLst>
          </p:cNvPr>
          <p:cNvSpPr>
            <a:spLocks noGrp="1"/>
          </p:cNvSpPr>
          <p:nvPr>
            <p:ph sz="half" idx="2" hasCustomPrompt="1"/>
          </p:nvPr>
        </p:nvSpPr>
        <p:spPr>
          <a:xfrm>
            <a:off x="559476" y="2432304"/>
            <a:ext cx="3563936"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dirty="0"/>
              <a:t>Fare clic per modificare lo stile del titolo</a:t>
            </a:r>
          </a:p>
          <a:p>
            <a:pPr lvl="1" rtl="0"/>
            <a:r>
              <a:rPr lang="it-IT" dirty="0"/>
              <a:t>Secondo livello</a:t>
            </a:r>
          </a:p>
          <a:p>
            <a:pPr lvl="2" rtl="0"/>
            <a:r>
              <a:rPr lang="it-IT" dirty="0"/>
              <a:t>Terzo livello</a:t>
            </a:r>
          </a:p>
          <a:p>
            <a:pPr lvl="3" rtl="0"/>
            <a:r>
              <a:rPr lang="it-IT" dirty="0"/>
              <a:t>Quarto livello</a:t>
            </a:r>
          </a:p>
          <a:p>
            <a:pPr lvl="4" rtl="0"/>
            <a:r>
              <a:rPr lang="it-IT" dirty="0"/>
              <a:t>Quinto livello</a:t>
            </a:r>
          </a:p>
        </p:txBody>
      </p:sp>
      <p:sp>
        <p:nvSpPr>
          <p:cNvPr id="22" name="Segnaposto testo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it-IT" sz="2000" b="0" cap="all" spc="200" baseline="0" dirty="0">
                <a:solidFill>
                  <a:schemeClr val="tx1"/>
                </a:solidFill>
              </a:defRPr>
            </a:lvl1pPr>
          </a:lstStyle>
          <a:p>
            <a:pPr marL="228600" lvl="0" indent="-228600" rtl="0"/>
            <a:r>
              <a:rPr lang="it-IT"/>
              <a:t>Fare clic per modificare gli stili del testo dello schema</a:t>
            </a:r>
          </a:p>
        </p:txBody>
      </p:sp>
      <p:sp>
        <p:nvSpPr>
          <p:cNvPr id="23" name="Segnaposto contenuto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18" name="Segnaposto testo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it-IT" sz="2000" b="0" cap="all" spc="200" baseline="0" dirty="0">
                <a:solidFill>
                  <a:schemeClr val="tx1"/>
                </a:solidFill>
              </a:defRPr>
            </a:lvl1pPr>
          </a:lstStyle>
          <a:p>
            <a:pPr marL="228600" lvl="0" indent="-228600" rtl="0"/>
            <a:r>
              <a:rPr lang="it-IT"/>
              <a:t>Fare clic per MODIFICARE</a:t>
            </a:r>
          </a:p>
        </p:txBody>
      </p:sp>
      <p:sp>
        <p:nvSpPr>
          <p:cNvPr id="21" name="Segnaposto contenuto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5" name="Segnaposto piè di pa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endParaRPr lang="it-IT"/>
          </a:p>
        </p:txBody>
      </p:sp>
      <p:sp>
        <p:nvSpPr>
          <p:cNvPr id="6" name="Segnaposto numero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Tree>
    <p:extLst>
      <p:ext uri="{BB962C8B-B14F-4D97-AF65-F5344CB8AC3E}">
        <p14:creationId xmlns:p14="http://schemas.microsoft.com/office/powerpoint/2010/main" val="412785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2_Riepilogo">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r>
              <a:rPr lang="it-IT"/>
              <a:t>Fare clic per modificare lo stile del titolo dello schema</a:t>
            </a:r>
          </a:p>
        </p:txBody>
      </p:sp>
      <p:sp>
        <p:nvSpPr>
          <p:cNvPr id="10" name="Segnaposto immagine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r>
              <a:rPr lang="it-IT" noProof="0"/>
              <a:t>Fare clic sull'icona per inserire un'immagine</a:t>
            </a:r>
          </a:p>
        </p:txBody>
      </p:sp>
      <p:sp>
        <p:nvSpPr>
          <p:cNvPr id="7" name="Segnaposto contenuto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it-IT"/>
              <a:t>Fare clic per modificare gli stili del testo dello schema</a:t>
            </a:r>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endParaRPr lang="it-IT"/>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
        <p:nvSpPr>
          <p:cNvPr id="8" name="Ovale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Tree>
    <p:extLst>
      <p:ext uri="{BB962C8B-B14F-4D97-AF65-F5344CB8AC3E}">
        <p14:creationId xmlns:p14="http://schemas.microsoft.com/office/powerpoint/2010/main" val="16442204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3_Formula di chiusura">
    <p:spTree>
      <p:nvGrpSpPr>
        <p:cNvPr id="1" name=""/>
        <p:cNvGrpSpPr/>
        <p:nvPr/>
      </p:nvGrpSpPr>
      <p:grpSpPr>
        <a:xfrm>
          <a:off x="0" y="0"/>
          <a:ext cx="0" cy="0"/>
          <a:chOff x="0" y="0"/>
          <a:chExt cx="0" cy="0"/>
        </a:xfrm>
      </p:grpSpPr>
      <p:sp>
        <p:nvSpPr>
          <p:cNvPr id="28" name="Titolo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r>
              <a:rPr lang="it-IT"/>
              <a:t>Fare clic per modificare lo stile del titolo dello schema</a:t>
            </a:r>
            <a:endParaRPr lang="it-IT" dirty="0"/>
          </a:p>
        </p:txBody>
      </p:sp>
      <p:sp>
        <p:nvSpPr>
          <p:cNvPr id="31" name="Sottotitolo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r>
              <a:rPr lang="it-IT">
                <a:solidFill>
                  <a:schemeClr val="tx1">
                    <a:alpha val="60000"/>
                  </a:schemeClr>
                </a:solidFill>
              </a:rPr>
              <a:t>Fare clic per modificare lo stile del sottotitolo dello schema</a:t>
            </a:r>
            <a:endParaRPr lang="it-IT" dirty="0">
              <a:solidFill>
                <a:schemeClr val="tx1">
                  <a:alpha val="60000"/>
                </a:schemeClr>
              </a:solidFill>
            </a:endParaRPr>
          </a:p>
        </p:txBody>
      </p:sp>
      <p:sp>
        <p:nvSpPr>
          <p:cNvPr id="40" name="Segnaposto immagine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r>
              <a:rPr lang="it-IT" noProof="0"/>
              <a:t>Fare clic sull'icona per inserire un'immagine</a:t>
            </a:r>
          </a:p>
        </p:txBody>
      </p:sp>
      <p:sp>
        <p:nvSpPr>
          <p:cNvPr id="42" name="Segnaposto immagine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r>
              <a:rPr lang="it-IT" noProof="0"/>
              <a:t>Fare clic sull'icona per inserire un'immagine</a:t>
            </a:r>
          </a:p>
        </p:txBody>
      </p:sp>
      <p:grpSp>
        <p:nvGrpSpPr>
          <p:cNvPr id="43" name="Gruppo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p:nvGrpSpPr>
        <p:grpSpPr>
          <a:xfrm>
            <a:off x="11161347" y="125399"/>
            <a:ext cx="1404698" cy="1155641"/>
            <a:chOff x="11161347" y="125399"/>
            <a:chExt cx="1404698" cy="1155641"/>
          </a:xfrm>
        </p:grpSpPr>
        <p:sp>
          <p:nvSpPr>
            <p:cNvPr id="44" name="Figura a mano libera: Forma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solidFill>
                  <a:schemeClr val="tx1"/>
                </a:solidFill>
              </a:endParaRPr>
            </a:p>
          </p:txBody>
        </p:sp>
        <p:sp>
          <p:nvSpPr>
            <p:cNvPr id="45" name="Ovale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46" name="Figura a mano libera: Forma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it-IT" noProof="0">
                <a:solidFill>
                  <a:schemeClr val="tx1"/>
                </a:solidFill>
              </a:endParaRPr>
            </a:p>
          </p:txBody>
        </p:sp>
      </p:grpSp>
      <p:grpSp>
        <p:nvGrpSpPr>
          <p:cNvPr id="15" name="Gruppo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p:nvGrpSpPr>
        <p:grpSpPr>
          <a:xfrm>
            <a:off x="594036" y="5610392"/>
            <a:ext cx="667802" cy="631474"/>
            <a:chOff x="10478914" y="1506691"/>
            <a:chExt cx="667802" cy="631474"/>
          </a:xfrm>
        </p:grpSpPr>
        <p:sp>
          <p:nvSpPr>
            <p:cNvPr id="16" name="Figura a mano libera: Forma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1" name="Ovale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5" name="Segnaposto data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6" name="Segnaposto piè di pagina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endParaRPr lang="it-IT"/>
          </a:p>
        </p:txBody>
      </p:sp>
      <p:sp>
        <p:nvSpPr>
          <p:cNvPr id="7" name="Segnaposto numero diapositiva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
        <p:nvSpPr>
          <p:cNvPr id="17" name="Ovale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Tree>
    <p:extLst>
      <p:ext uri="{BB962C8B-B14F-4D97-AF65-F5344CB8AC3E}">
        <p14:creationId xmlns:p14="http://schemas.microsoft.com/office/powerpoint/2010/main" val="3914971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it-IT"/>
              <a:t>Fare clic per modificare lo stile del titolo dello schema</a:t>
            </a:r>
            <a:endParaRPr lang="it-IT" dirty="0"/>
          </a:p>
        </p:txBody>
      </p:sp>
      <p:sp>
        <p:nvSpPr>
          <p:cNvPr id="3" name="Sottotitolo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endParaRPr lang="it-IT" dirty="0"/>
          </a:p>
        </p:txBody>
      </p:sp>
      <p:sp>
        <p:nvSpPr>
          <p:cNvPr id="4" name="Segnaposto data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5" name="Segnaposto piè di pagina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endParaRPr lang="it-IT"/>
          </a:p>
        </p:txBody>
      </p:sp>
      <p:sp>
        <p:nvSpPr>
          <p:cNvPr id="6" name="Segnaposto numero diapositiva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
        <p:nvSpPr>
          <p:cNvPr id="19" name="Figura a mano libera: Forma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20" name="Ovale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5" name="Ovale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nvGrpSpPr>
          <p:cNvPr id="34" name="Gruppo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igura a mano libera: Forma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36" name="Figura a mano libera: Forma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37" name="Ovale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38" name="Ovale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Tree>
    <p:extLst>
      <p:ext uri="{BB962C8B-B14F-4D97-AF65-F5344CB8AC3E}">
        <p14:creationId xmlns:p14="http://schemas.microsoft.com/office/powerpoint/2010/main" val="6213869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2" name="Ovale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13" name="Gruppo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igura a mano libera: Forma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21" name="Ovale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2" name="Titolo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contenuto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5" name="Segnaposto data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6" name="Segnaposto piè di pagina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endParaRPr lang="it-IT"/>
          </a:p>
        </p:txBody>
      </p:sp>
      <p:sp>
        <p:nvSpPr>
          <p:cNvPr id="7" name="Segnaposto numero diapositiva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Tree>
    <p:extLst>
      <p:ext uri="{BB962C8B-B14F-4D97-AF65-F5344CB8AC3E}">
        <p14:creationId xmlns:p14="http://schemas.microsoft.com/office/powerpoint/2010/main" val="1656699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endParaRPr lang="it-IT"/>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Tree>
    <p:extLst>
      <p:ext uri="{BB962C8B-B14F-4D97-AF65-F5344CB8AC3E}">
        <p14:creationId xmlns:p14="http://schemas.microsoft.com/office/powerpoint/2010/main" val="3058146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igura a mano libera: Forma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2" name="Ovale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
        <p:nvSpPr>
          <p:cNvPr id="2" name="Titolo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testo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a:t>Fare clic per modificare gli stili del testo dello schema</a:t>
            </a:r>
          </a:p>
        </p:txBody>
      </p:sp>
      <p:sp>
        <p:nvSpPr>
          <p:cNvPr id="5" name="Segnaposto data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6" name="Segnaposto piè di pagina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endParaRPr lang="it-IT"/>
          </a:p>
        </p:txBody>
      </p:sp>
      <p:sp>
        <p:nvSpPr>
          <p:cNvPr id="7" name="Segnaposto numero diapositiva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Tree>
    <p:extLst>
      <p:ext uri="{BB962C8B-B14F-4D97-AF65-F5344CB8AC3E}">
        <p14:creationId xmlns:p14="http://schemas.microsoft.com/office/powerpoint/2010/main" val="255168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cSld name="Titolo, contenu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lo stile del titolo dello schema</a:t>
            </a:r>
          </a:p>
        </p:txBody>
      </p:sp>
      <p:sp>
        <p:nvSpPr>
          <p:cNvPr id="3" name="Segnaposto contenuto 2"/>
          <p:cNvSpPr>
            <a:spLocks noGrp="1"/>
          </p:cNvSpPr>
          <p:nvPr>
            <p:ph sz="half" idx="1"/>
          </p:nvPr>
        </p:nvSpPr>
        <p:spPr>
          <a:xfrm>
            <a:off x="609600" y="1600201"/>
            <a:ext cx="5384800" cy="452596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6197600" y="1600200"/>
            <a:ext cx="5384800" cy="21859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197600" y="3938589"/>
            <a:ext cx="5384800" cy="218757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data 5"/>
          <p:cNvSpPr>
            <a:spLocks noGrp="1"/>
          </p:cNvSpPr>
          <p:nvPr>
            <p:ph type="dt" sz="half" idx="10"/>
          </p:nvPr>
        </p:nvSpPr>
        <p:spPr>
          <a:xfrm>
            <a:off x="609600" y="6406406"/>
            <a:ext cx="2844800" cy="153888"/>
          </a:xfrm>
        </p:spPr>
        <p:txBody>
          <a:bodyPr/>
          <a:lstStyle>
            <a:lvl1pPr>
              <a:defRPr/>
            </a:lvl1pPr>
          </a:lstStyle>
          <a:p>
            <a:fld id="{4E6E52CE-7EF4-4776-AB13-C1F1340887F3}" type="datetimeFigureOut">
              <a:rPr lang="it-IT" smtClean="0"/>
              <a:t>04/02/2025</a:t>
            </a:fld>
            <a:endParaRPr lang="it-IT"/>
          </a:p>
        </p:txBody>
      </p:sp>
      <p:sp>
        <p:nvSpPr>
          <p:cNvPr id="7" name="Segnaposto piè di pagina 6"/>
          <p:cNvSpPr>
            <a:spLocks noGrp="1"/>
          </p:cNvSpPr>
          <p:nvPr>
            <p:ph type="ftr" sz="quarter" idx="11"/>
          </p:nvPr>
        </p:nvSpPr>
        <p:spPr>
          <a:xfrm>
            <a:off x="4165600" y="6406406"/>
            <a:ext cx="3860800" cy="153888"/>
          </a:xfrm>
        </p:spPr>
        <p:txBody>
          <a:bodyPr/>
          <a:lstStyle>
            <a:lvl1pPr>
              <a:defRPr/>
            </a:lvl1pPr>
          </a:lstStyle>
          <a:p>
            <a:endParaRPr lang="it-IT"/>
          </a:p>
        </p:txBody>
      </p:sp>
      <p:sp>
        <p:nvSpPr>
          <p:cNvPr id="8" name="Segnaposto numero diapositiva 7"/>
          <p:cNvSpPr>
            <a:spLocks noGrp="1"/>
          </p:cNvSpPr>
          <p:nvPr>
            <p:ph type="sldNum" sz="quarter" idx="12"/>
          </p:nvPr>
        </p:nvSpPr>
        <p:spPr>
          <a:xfrm>
            <a:off x="8737600" y="6406406"/>
            <a:ext cx="2844800" cy="153888"/>
          </a:xfrm>
        </p:spPr>
        <p:txBody>
          <a:bodyPr/>
          <a:lstStyle>
            <a:lvl1pPr>
              <a:defRPr/>
            </a:lvl1pPr>
          </a:lstStyle>
          <a:p>
            <a:fld id="{AC7745C3-93B2-4F5C-B9B5-276192CE3FE0}" type="slidenum">
              <a:rPr lang="it-IT" smtClean="0"/>
              <a:t>‹N›</a:t>
            </a:fld>
            <a:endParaRPr lang="it-IT"/>
          </a:p>
        </p:txBody>
      </p:sp>
    </p:spTree>
    <p:extLst>
      <p:ext uri="{BB962C8B-B14F-4D97-AF65-F5344CB8AC3E}">
        <p14:creationId xmlns:p14="http://schemas.microsoft.com/office/powerpoint/2010/main" val="79320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Agenda">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it-IT"/>
              <a:t>Fare clic per inserire il titolo</a:t>
            </a:r>
          </a:p>
        </p:txBody>
      </p:sp>
      <p:sp>
        <p:nvSpPr>
          <p:cNvPr id="7" name="Segnaposto contenuto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it-IT" sz="1600"/>
              <a:t>Fare clic per inserire il testo</a:t>
            </a:r>
          </a:p>
        </p:txBody>
      </p:sp>
      <p:sp>
        <p:nvSpPr>
          <p:cNvPr id="17" name="Segnaposto immagine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2" name="Segnaposto immagine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5" name="Segnaposto immagine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endParaRPr lang="it-IT"/>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
        <p:nvSpPr>
          <p:cNvPr id="6" name="Ovale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nvGrpSpPr>
          <p:cNvPr id="10" name="Gruppo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p:nvGrpSpPr>
        <p:grpSpPr>
          <a:xfrm>
            <a:off x="5602297" y="5691007"/>
            <a:ext cx="667802" cy="631474"/>
            <a:chOff x="3409557" y="4940429"/>
            <a:chExt cx="667802" cy="631474"/>
          </a:xfrm>
        </p:grpSpPr>
        <p:sp>
          <p:nvSpPr>
            <p:cNvPr id="11" name="Figura a mano libera: Forma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sp>
          <p:nvSpPr>
            <p:cNvPr id="12" name="Ovale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dirty="0"/>
            </a:p>
          </p:txBody>
        </p:sp>
      </p:grpSp>
    </p:spTree>
    <p:extLst>
      <p:ext uri="{BB962C8B-B14F-4D97-AF65-F5344CB8AC3E}">
        <p14:creationId xmlns:p14="http://schemas.microsoft.com/office/powerpoint/2010/main" val="205068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Introduzione">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r>
              <a:rPr lang="it-IT"/>
              <a:t>Fare clic per modificare lo stile del titolo dello schema</a:t>
            </a:r>
            <a:endParaRPr lang="it-IT" dirty="0"/>
          </a:p>
        </p:txBody>
      </p:sp>
      <p:sp>
        <p:nvSpPr>
          <p:cNvPr id="12" name="Segnaposto immagine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18" name="Segnaposto immagine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19" name="Segnaposto immagine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20" name="Segnaposto immagine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endParaRPr lang="it-IT"/>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
        <p:nvSpPr>
          <p:cNvPr id="11" name="Segnaposto contenuto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it-IT"/>
              <a:t>Fare clic per modificare gli stili del testo dello schema</a:t>
            </a:r>
          </a:p>
        </p:txBody>
      </p:sp>
    </p:spTree>
    <p:extLst>
      <p:ext uri="{BB962C8B-B14F-4D97-AF65-F5344CB8AC3E}">
        <p14:creationId xmlns:p14="http://schemas.microsoft.com/office/powerpoint/2010/main" val="3873968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Interruzione di sezione">
    <p:bg>
      <p:bgRef idx="1001">
        <a:schemeClr val="bg1"/>
      </p:bgRef>
    </p:bg>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r>
              <a:rPr lang="it-IT" noProof="0"/>
              <a:t>Fare clic sull'icona per inserire un'immagine</a:t>
            </a:r>
            <a:endParaRPr lang="it-IT" noProof="0" dirty="0"/>
          </a:p>
        </p:txBody>
      </p:sp>
      <p:sp>
        <p:nvSpPr>
          <p:cNvPr id="4" name="Segnaposto data 3">
            <a:extLst>
              <a:ext uri="{FF2B5EF4-FFF2-40B4-BE49-F238E27FC236}">
                <a16:creationId xmlns:a16="http://schemas.microsoft.com/office/drawing/2014/main" id="{56403DDF-462A-45CE-931B-010AB4F73C3F}"/>
              </a:ext>
            </a:extLst>
          </p:cNvPr>
          <p:cNvSpPr>
            <a:spLocks noGrp="1"/>
          </p:cNvSpPr>
          <p:nvPr>
            <p:ph type="dt" sz="half" idx="10"/>
          </p:nvPr>
        </p:nvSpPr>
        <p:spPr/>
        <p:txBody>
          <a:bodyPr rtlCol="0"/>
          <a:lstStyle/>
          <a:p>
            <a:fld id="{5BCAD085-E8A6-8845-BD4E-CB4CCA059FC4}" type="datetimeFigureOut">
              <a:rPr lang="en-US" smtClean="0"/>
              <a:t>2/4/2025</a:t>
            </a:fld>
            <a:endParaRPr lang="en-US"/>
          </a:p>
        </p:txBody>
      </p:sp>
      <p:sp>
        <p:nvSpPr>
          <p:cNvPr id="5" name="Segnaposto piè di pagina 4">
            <a:extLst>
              <a:ext uri="{FF2B5EF4-FFF2-40B4-BE49-F238E27FC236}">
                <a16:creationId xmlns:a16="http://schemas.microsoft.com/office/drawing/2014/main" id="{39E10702-2ACF-4768-9E91-8CB87B89594D}"/>
              </a:ext>
            </a:extLst>
          </p:cNvPr>
          <p:cNvSpPr>
            <a:spLocks noGrp="1"/>
          </p:cNvSpPr>
          <p:nvPr>
            <p:ph type="ftr" sz="quarter" idx="11"/>
          </p:nvPr>
        </p:nvSpPr>
        <p:spPr/>
        <p:txBody>
          <a:bodyPr rtlCol="0"/>
          <a:lstStyle/>
          <a:p>
            <a:endParaRPr lang="en-US"/>
          </a:p>
        </p:txBody>
      </p:sp>
      <p:sp>
        <p:nvSpPr>
          <p:cNvPr id="6" name="Segnaposto numero diapositiva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rtlCol="0"/>
          <a:lstStyle/>
          <a:p>
            <a:fld id="{C1FF6DA9-008F-8B48-92A6-B652298478BF}" type="slidenum">
              <a:rPr lang="en-US" smtClean="0"/>
              <a:t>‹N›</a:t>
            </a:fld>
            <a:endParaRPr lang="en-US"/>
          </a:p>
        </p:txBody>
      </p:sp>
      <p:sp>
        <p:nvSpPr>
          <p:cNvPr id="13" name="Rettangolo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4" name="Rettangolo 13">
            <a:extLst>
              <a:ext uri="{FF2B5EF4-FFF2-40B4-BE49-F238E27FC236}">
                <a16:creationId xmlns:a16="http://schemas.microsoft.com/office/drawing/2014/main" id="{4E111559-B769-4E2A-A891-97B3C4AA6BAC}"/>
              </a:ext>
            </a:extLst>
          </p:cNvPr>
          <p:cNvSpPr/>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dirty="0"/>
          </a:p>
        </p:txBody>
      </p:sp>
      <p:sp>
        <p:nvSpPr>
          <p:cNvPr id="15" name="Titolo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r>
              <a:rPr lang="it-IT"/>
              <a:t>Fare clic per modificare lo stile del titolo dello schema</a:t>
            </a:r>
            <a:endParaRPr lang="it-IT" dirty="0"/>
          </a:p>
        </p:txBody>
      </p:sp>
      <p:sp>
        <p:nvSpPr>
          <p:cNvPr id="16" name="Sottotitolo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r>
              <a:rPr lang="it-IT">
                <a:solidFill>
                  <a:schemeClr val="tx1">
                    <a:alpha val="60000"/>
                  </a:schemeClr>
                </a:solidFill>
              </a:rPr>
              <a:t>Fare clic per modificare lo stile del sottotitolo dello schema</a:t>
            </a:r>
            <a:endParaRPr lang="it-IT" dirty="0">
              <a:solidFill>
                <a:schemeClr val="tx1">
                  <a:alpha val="60000"/>
                </a:schemeClr>
              </a:solidFill>
            </a:endParaRPr>
          </a:p>
        </p:txBody>
      </p:sp>
    </p:spTree>
    <p:extLst>
      <p:ext uri="{BB962C8B-B14F-4D97-AF65-F5344CB8AC3E}">
        <p14:creationId xmlns:p14="http://schemas.microsoft.com/office/powerpoint/2010/main" val="158682250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Interruzione di sezione">
    <p:bg>
      <p:bgRef idx="1001">
        <a:schemeClr val="bg1"/>
      </p:bgRef>
    </p:bg>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r>
              <a:rPr lang="it-IT" noProof="0"/>
              <a:t>Fare clic sull'icona per inserire un'immagine</a:t>
            </a:r>
            <a:endParaRPr lang="it-IT" noProof="0" dirty="0"/>
          </a:p>
        </p:txBody>
      </p:sp>
      <p:sp>
        <p:nvSpPr>
          <p:cNvPr id="16" name="Sottotitolo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r>
              <a:rPr lang="it-IT" noProof="0">
                <a:solidFill>
                  <a:schemeClr val="tx1">
                    <a:alpha val="60000"/>
                  </a:schemeClr>
                </a:solidFill>
              </a:rPr>
              <a:t>Fare clic per modificare lo stile del sottotitolo dello schema</a:t>
            </a:r>
          </a:p>
        </p:txBody>
      </p:sp>
      <p:sp>
        <p:nvSpPr>
          <p:cNvPr id="15" name="Titolo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r>
              <a:rPr lang="it-IT" noProof="0"/>
              <a:t>Fare clic per modificare lo stile del titolo dello schema</a:t>
            </a:r>
          </a:p>
        </p:txBody>
      </p:sp>
    </p:spTree>
    <p:extLst>
      <p:ext uri="{BB962C8B-B14F-4D97-AF65-F5344CB8AC3E}">
        <p14:creationId xmlns:p14="http://schemas.microsoft.com/office/powerpoint/2010/main" val="3520985142"/>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Sequenza temporale diagramma">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igura a mano libera: Forma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dirty="0">
                <a:solidFill>
                  <a:schemeClr val="tx1"/>
                </a:solidFill>
              </a:endParaRPr>
            </a:p>
          </p:txBody>
        </p:sp>
        <p:sp>
          <p:nvSpPr>
            <p:cNvPr id="14" name="Ovale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5" name="Ovale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6" name="Figura a mano libera: Forma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dirty="0">
                <a:solidFill>
                  <a:schemeClr val="tx1"/>
                </a:solidFill>
              </a:endParaRPr>
            </a:p>
          </p:txBody>
        </p:sp>
      </p:grpSp>
      <p:sp>
        <p:nvSpPr>
          <p:cNvPr id="2" name="Titolo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it-IT" dirty="0"/>
            </a:lvl1pPr>
          </a:lstStyle>
          <a:p>
            <a:pPr lvl="0" rtl="0">
              <a:lnSpc>
                <a:spcPct val="100000"/>
              </a:lnSpc>
            </a:pPr>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data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5" name="Segnaposto piè di pagina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endParaRPr lang="it-IT"/>
          </a:p>
        </p:txBody>
      </p:sp>
      <p:sp>
        <p:nvSpPr>
          <p:cNvPr id="6" name="Segnaposto numero diapositiva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Tree>
    <p:extLst>
      <p:ext uri="{BB962C8B-B14F-4D97-AF65-F5344CB8AC3E}">
        <p14:creationId xmlns:p14="http://schemas.microsoft.com/office/powerpoint/2010/main" val="1602805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Citazione">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r>
              <a:rPr lang="it-IT" noProof="0"/>
              <a:t>Fare clic per modificare lo stile del titolo dello schema</a:t>
            </a:r>
          </a:p>
        </p:txBody>
      </p:sp>
      <p:grpSp>
        <p:nvGrpSpPr>
          <p:cNvPr id="8" name="Gruppo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p:nvGrpSpPr>
        <p:grpSpPr>
          <a:xfrm>
            <a:off x="10822156" y="4143453"/>
            <a:ext cx="734257" cy="760506"/>
            <a:chOff x="5243759" y="1363788"/>
            <a:chExt cx="734257" cy="760506"/>
          </a:xfrm>
        </p:grpSpPr>
        <p:sp>
          <p:nvSpPr>
            <p:cNvPr id="9" name="Figura a mano libera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0" name="Figura a mano libera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1" name="Figura a mano libera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grpSp>
      <p:sp>
        <p:nvSpPr>
          <p:cNvPr id="12" name="Ovale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dirty="0"/>
          </a:p>
        </p:txBody>
      </p:sp>
      <p:sp>
        <p:nvSpPr>
          <p:cNvPr id="17" name="Segnaposto contenuto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it-IT"/>
              <a:t>Fare clic per modificare gli stili del testo dello schema</a:t>
            </a:r>
          </a:p>
        </p:txBody>
      </p:sp>
      <p:sp>
        <p:nvSpPr>
          <p:cNvPr id="15" name="Segnaposto immagine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3" name="Segnaposto piè di pagina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endParaRPr lang="it-IT"/>
          </a:p>
        </p:txBody>
      </p:sp>
      <p:sp>
        <p:nvSpPr>
          <p:cNvPr id="4" name="Segnaposto numero diapositiva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Tree>
    <p:extLst>
      <p:ext uri="{BB962C8B-B14F-4D97-AF65-F5344CB8AC3E}">
        <p14:creationId xmlns:p14="http://schemas.microsoft.com/office/powerpoint/2010/main" val="3356197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eam">
    <p:spTree>
      <p:nvGrpSpPr>
        <p:cNvPr id="1" name=""/>
        <p:cNvGrpSpPr/>
        <p:nvPr/>
      </p:nvGrpSpPr>
      <p:grpSpPr>
        <a:xfrm>
          <a:off x="0" y="0"/>
          <a:ext cx="0" cy="0"/>
          <a:chOff x="0" y="0"/>
          <a:chExt cx="0" cy="0"/>
        </a:xfrm>
      </p:grpSpPr>
      <p:sp>
        <p:nvSpPr>
          <p:cNvPr id="16" name="Rettangolo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dirty="0"/>
          </a:p>
        </p:txBody>
      </p:sp>
      <p:sp>
        <p:nvSpPr>
          <p:cNvPr id="34" name="Ovale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40" name="Titolo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it-IT"/>
              <a:t>Team</a:t>
            </a:r>
          </a:p>
        </p:txBody>
      </p:sp>
      <p:grpSp>
        <p:nvGrpSpPr>
          <p:cNvPr id="51" name="Gruppo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p:nvGrpSpPr>
        <p:grpSpPr>
          <a:xfrm>
            <a:off x="1800565" y="4518946"/>
            <a:ext cx="1980001" cy="1363916"/>
            <a:chOff x="4879602" y="3781429"/>
            <a:chExt cx="1980001" cy="1363916"/>
          </a:xfrm>
        </p:grpSpPr>
        <p:sp>
          <p:nvSpPr>
            <p:cNvPr id="52" name="Figura a mano libera: Forma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p>
          </p:txBody>
        </p:sp>
        <p:sp>
          <p:nvSpPr>
            <p:cNvPr id="53" name="Figura a mano libera: Forma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noProof="0">
                <a:solidFill>
                  <a:schemeClr val="tx1"/>
                </a:solidFill>
              </a:endParaRPr>
            </a:p>
          </p:txBody>
        </p:sp>
        <p:sp>
          <p:nvSpPr>
            <p:cNvPr id="54" name="Ovale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55" name="Ovale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grpSp>
      <p:sp>
        <p:nvSpPr>
          <p:cNvPr id="56" name="Segnaposto immagine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r>
              <a:rPr lang="it-IT" noProof="0"/>
              <a:t>Fare clic sull'icona per inserire un'immagine</a:t>
            </a:r>
          </a:p>
        </p:txBody>
      </p:sp>
      <p:sp>
        <p:nvSpPr>
          <p:cNvPr id="57" name="Segnaposto immagine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r>
              <a:rPr lang="it-IT" noProof="0"/>
              <a:t>Fare clic sull'icona per inserire un'immagine</a:t>
            </a:r>
          </a:p>
        </p:txBody>
      </p:sp>
      <p:sp>
        <p:nvSpPr>
          <p:cNvPr id="58" name="Segnaposto immagine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r>
              <a:rPr lang="it-IT" noProof="0"/>
              <a:t>Fare clic sull'icona per inserire un'immagine</a:t>
            </a:r>
          </a:p>
        </p:txBody>
      </p:sp>
      <p:sp>
        <p:nvSpPr>
          <p:cNvPr id="59" name="Segnaposto immagine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r>
              <a:rPr lang="it-IT" noProof="0"/>
              <a:t>Fare clic sull'icona per inserire un'immagine</a:t>
            </a:r>
          </a:p>
        </p:txBody>
      </p:sp>
      <p:sp>
        <p:nvSpPr>
          <p:cNvPr id="63" name="Segnaposto testo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it-IT"/>
              <a:t>Nome</a:t>
            </a:r>
          </a:p>
        </p:txBody>
      </p:sp>
      <p:sp>
        <p:nvSpPr>
          <p:cNvPr id="61" name="Segnaposto testo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it-IT"/>
              <a:t>Titolo</a:t>
            </a:r>
          </a:p>
        </p:txBody>
      </p:sp>
      <p:sp>
        <p:nvSpPr>
          <p:cNvPr id="65" name="Segnaposto testo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it-IT"/>
              <a:t>Nome</a:t>
            </a:r>
          </a:p>
        </p:txBody>
      </p:sp>
      <p:sp>
        <p:nvSpPr>
          <p:cNvPr id="64" name="Segnaposto testo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it-IT"/>
              <a:t>Titolo</a:t>
            </a:r>
          </a:p>
        </p:txBody>
      </p:sp>
      <p:sp>
        <p:nvSpPr>
          <p:cNvPr id="67" name="Segnaposto testo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it-IT"/>
              <a:t>Nome</a:t>
            </a:r>
          </a:p>
        </p:txBody>
      </p:sp>
      <p:sp>
        <p:nvSpPr>
          <p:cNvPr id="66" name="Segnaposto testo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it-IT"/>
              <a:t>Titolo</a:t>
            </a:r>
          </a:p>
        </p:txBody>
      </p:sp>
      <p:sp>
        <p:nvSpPr>
          <p:cNvPr id="69" name="Segnaposto testo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it-IT"/>
              <a:t>Nome</a:t>
            </a:r>
          </a:p>
        </p:txBody>
      </p:sp>
      <p:sp>
        <p:nvSpPr>
          <p:cNvPr id="68" name="Segnaposto testo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it-IT"/>
              <a:t>Titolo</a:t>
            </a:r>
          </a:p>
        </p:txBody>
      </p:sp>
      <p:sp>
        <p:nvSpPr>
          <p:cNvPr id="4" name="Segnaposto data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5" name="Segnaposto piè di pagina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endParaRPr lang="it-IT"/>
          </a:p>
        </p:txBody>
      </p:sp>
      <p:sp>
        <p:nvSpPr>
          <p:cNvPr id="6" name="Segnaposto numero diapositiva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Tree>
    <p:extLst>
      <p:ext uri="{BB962C8B-B14F-4D97-AF65-F5344CB8AC3E}">
        <p14:creationId xmlns:p14="http://schemas.microsoft.com/office/powerpoint/2010/main" val="4175619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lonna contenuto 2 (diapositiva di confronto)">
    <p:spTree>
      <p:nvGrpSpPr>
        <p:cNvPr id="1" name=""/>
        <p:cNvGrpSpPr/>
        <p:nvPr/>
      </p:nvGrpSpPr>
      <p:grpSpPr>
        <a:xfrm>
          <a:off x="0" y="0"/>
          <a:ext cx="0" cy="0"/>
          <a:chOff x="0" y="0"/>
          <a:chExt cx="0" cy="0"/>
        </a:xfrm>
      </p:grpSpPr>
      <p:sp>
        <p:nvSpPr>
          <p:cNvPr id="12" name="Ovale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it-IT" noProof="0"/>
          </a:p>
        </p:txBody>
      </p:sp>
      <p:sp>
        <p:nvSpPr>
          <p:cNvPr id="11" name="Rettangolo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it-IT" dirty="0"/>
          </a:p>
        </p:txBody>
      </p:sp>
      <p:sp>
        <p:nvSpPr>
          <p:cNvPr id="2" name="Titolo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it-IT" sz="4800" dirty="0"/>
            </a:lvl1pPr>
          </a:lstStyle>
          <a:p>
            <a:pPr lvl="0" rtl="0">
              <a:lnSpc>
                <a:spcPct val="100000"/>
              </a:lnSpc>
            </a:pPr>
            <a:r>
              <a:rPr lang="it-IT"/>
              <a:t>Fare clic per modificare lo stile del titolo dello schema</a:t>
            </a:r>
          </a:p>
        </p:txBody>
      </p:sp>
      <p:sp>
        <p:nvSpPr>
          <p:cNvPr id="3" name="Segnaposto testo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testo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it-IT" sz="1400" b="0" cap="all" spc="200" baseline="0" dirty="0">
                <a:solidFill>
                  <a:schemeClr val="tx1"/>
                </a:solidFill>
              </a:defRPr>
            </a:lvl1pPr>
          </a:lstStyle>
          <a:p>
            <a:pPr marL="228600" lvl="0" indent="-228600" rtl="0"/>
            <a:r>
              <a:rPr lang="it-IT"/>
              <a:t>Fare clic per modificare gli stili del testo dello schema</a:t>
            </a:r>
          </a:p>
        </p:txBody>
      </p:sp>
      <p:sp>
        <p:nvSpPr>
          <p:cNvPr id="6" name="Segnaposto contenuto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data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fld id="{4E6E52CE-7EF4-4776-AB13-C1F1340887F3}" type="datetimeFigureOut">
              <a:rPr lang="it-IT" smtClean="0"/>
              <a:t>04/02/2025</a:t>
            </a:fld>
            <a:endParaRPr lang="it-IT"/>
          </a:p>
        </p:txBody>
      </p:sp>
      <p:sp>
        <p:nvSpPr>
          <p:cNvPr id="8" name="Segnaposto piè di pagina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endParaRPr lang="it-IT"/>
          </a:p>
        </p:txBody>
      </p:sp>
      <p:sp>
        <p:nvSpPr>
          <p:cNvPr id="9" name="Segnaposto numero diapositiva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fld id="{AC7745C3-93B2-4F5C-B9B5-276192CE3FE0}" type="slidenum">
              <a:rPr lang="it-IT" smtClean="0"/>
              <a:t>‹N›</a:t>
            </a:fld>
            <a:endParaRPr lang="it-IT"/>
          </a:p>
        </p:txBody>
      </p:sp>
    </p:spTree>
    <p:extLst>
      <p:ext uri="{BB962C8B-B14F-4D97-AF65-F5344CB8AC3E}">
        <p14:creationId xmlns:p14="http://schemas.microsoft.com/office/powerpoint/2010/main" val="784119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it-IT"/>
              <a:t>Fare clic per modificare lo stile del titolo</a:t>
            </a:r>
            <a:endParaRPr lang="it-IT" dirty="0"/>
          </a:p>
        </p:txBody>
      </p:sp>
      <p:sp>
        <p:nvSpPr>
          <p:cNvPr id="3" name="Segnaposto testo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 name="Segnaposto data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fld id="{4E6E52CE-7EF4-4776-AB13-C1F1340887F3}" type="datetimeFigureOut">
              <a:rPr lang="it-IT" smtClean="0"/>
              <a:t>04/02/2025</a:t>
            </a:fld>
            <a:endParaRPr lang="it-IT"/>
          </a:p>
        </p:txBody>
      </p:sp>
      <p:sp>
        <p:nvSpPr>
          <p:cNvPr id="5" name="Segnaposto piè di pagina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endParaRPr lang="it-IT"/>
          </a:p>
        </p:txBody>
      </p:sp>
      <p:sp>
        <p:nvSpPr>
          <p:cNvPr id="6" name="Segnaposto numero diapositiva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AC7745C3-93B2-4F5C-B9B5-276192CE3FE0}" type="slidenum">
              <a:rPr lang="it-IT" smtClean="0"/>
              <a:t>‹N›</a:t>
            </a:fld>
            <a:endParaRPr lang="it-IT"/>
          </a:p>
        </p:txBody>
      </p:sp>
    </p:spTree>
    <p:extLst>
      <p:ext uri="{BB962C8B-B14F-4D97-AF65-F5344CB8AC3E}">
        <p14:creationId xmlns:p14="http://schemas.microsoft.com/office/powerpoint/2010/main" val="3897619135"/>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Lorenz Attractor, a thing of beauty">
            <a:extLst>
              <a:ext uri="{FF2B5EF4-FFF2-40B4-BE49-F238E27FC236}">
                <a16:creationId xmlns:a16="http://schemas.microsoft.com/office/drawing/2014/main" id="{5E93CE44-6242-3624-C972-01F54F5B4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072" b="14425"/>
          <a:stretch/>
        </p:blipFill>
        <p:spPr bwMode="auto">
          <a:xfrm>
            <a:off x="0" y="15"/>
            <a:ext cx="12192000" cy="6857970"/>
          </a:xfrm>
          <a:prstGeom prst="rect">
            <a:avLst/>
          </a:prstGeom>
          <a:noFill/>
          <a:extLst>
            <a:ext uri="{909E8E84-426E-40DD-AFC4-6F175D3DCCD1}">
              <a14:hiddenFill xmlns:a14="http://schemas.microsoft.com/office/drawing/2010/main">
                <a:solidFill>
                  <a:srgbClr val="FFFFFF"/>
                </a:solidFill>
              </a14:hiddenFill>
            </a:ext>
          </a:extLst>
        </p:spPr>
      </p:pic>
      <p:sp>
        <p:nvSpPr>
          <p:cNvPr id="10" name="Titolo 9">
            <a:extLst>
              <a:ext uri="{FF2B5EF4-FFF2-40B4-BE49-F238E27FC236}">
                <a16:creationId xmlns:a16="http://schemas.microsoft.com/office/drawing/2014/main" id="{A7E97A18-4A7E-C620-AFAF-D136B40F036B}"/>
              </a:ext>
            </a:extLst>
          </p:cNvPr>
          <p:cNvSpPr>
            <a:spLocks noGrp="1"/>
          </p:cNvSpPr>
          <p:nvPr>
            <p:ph type="ctrTitle"/>
          </p:nvPr>
        </p:nvSpPr>
        <p:spPr>
          <a:xfrm>
            <a:off x="550863" y="549275"/>
            <a:ext cx="5437187" cy="2986234"/>
          </a:xfrm>
        </p:spPr>
        <p:txBody>
          <a:bodyPr wrap="square" anchor="b">
            <a:normAutofit/>
          </a:bodyPr>
          <a:lstStyle/>
          <a:p>
            <a:r>
              <a:rPr lang="it-IT" dirty="0"/>
              <a:t>La Teoria del Caos</a:t>
            </a:r>
          </a:p>
        </p:txBody>
      </p:sp>
      <p:sp>
        <p:nvSpPr>
          <p:cNvPr id="1042" name="Subtitle 3">
            <a:extLst>
              <a:ext uri="{FF2B5EF4-FFF2-40B4-BE49-F238E27FC236}">
                <a16:creationId xmlns:a16="http://schemas.microsoft.com/office/drawing/2014/main" id="{C5F18A46-5F50-7F08-BC89-7B5EDB3BFD2E}"/>
              </a:ext>
            </a:extLst>
          </p:cNvPr>
          <p:cNvSpPr>
            <a:spLocks noGrp="1"/>
          </p:cNvSpPr>
          <p:nvPr>
            <p:ph type="subTitle" idx="1"/>
          </p:nvPr>
        </p:nvSpPr>
        <p:spPr>
          <a:xfrm>
            <a:off x="550863" y="3816724"/>
            <a:ext cx="5437187" cy="2265216"/>
          </a:xfrm>
        </p:spPr>
        <p:txBody>
          <a:bodyPr wrap="square">
            <a:normAutofit/>
          </a:bodyPr>
          <a:lstStyle/>
          <a:p>
            <a:r>
              <a:rPr lang="en-US" dirty="0"/>
              <a:t>Giovanni Della Lunga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3" y="549275"/>
            <a:ext cx="11090274" cy="1332000"/>
          </a:xfrm>
        </p:spPr>
        <p:txBody>
          <a:bodyPr wrap="square" anchor="t">
            <a:normAutofit/>
          </a:bodyPr>
          <a:lstStyle/>
          <a:p>
            <a:r>
              <a:t>Determinismo: un esempio illustrativo</a:t>
            </a:r>
          </a:p>
        </p:txBody>
      </p:sp>
      <p:sp>
        <p:nvSpPr>
          <p:cNvPr id="3" name="Content Placeholder 2"/>
          <p:cNvSpPr>
            <a:spLocks noGrp="1"/>
          </p:cNvSpPr>
          <p:nvPr>
            <p:ph sz="half" idx="1"/>
          </p:nvPr>
        </p:nvSpPr>
        <p:spPr>
          <a:xfrm>
            <a:off x="550862" y="1503123"/>
            <a:ext cx="5435600" cy="5148198"/>
          </a:xfrm>
        </p:spPr>
        <p:txBody>
          <a:bodyPr wrap="square">
            <a:normAutofit/>
          </a:bodyPr>
          <a:lstStyle/>
          <a:p>
            <a:pPr marL="0" indent="0">
              <a:lnSpc>
                <a:spcPct val="100000"/>
              </a:lnSpc>
              <a:buNone/>
            </a:pPr>
            <a:r>
              <a:rPr lang="it-IT" b="1" dirty="0"/>
              <a:t>Descrizione del concetto</a:t>
            </a:r>
          </a:p>
          <a:p>
            <a:pPr>
              <a:lnSpc>
                <a:spcPct val="100000"/>
              </a:lnSpc>
            </a:pPr>
            <a:r>
              <a:rPr lang="it-IT" dirty="0"/>
              <a:t>Immaginiamo di osservare il moto di un corpo in movimento attraverso una serie di istantanee catturate a intervalli regolari di tempo. Ogni istantanea rappresenta la posizione del corpo in un determinato istante.</a:t>
            </a:r>
          </a:p>
          <a:p>
            <a:pPr>
              <a:lnSpc>
                <a:spcPct val="100000"/>
              </a:lnSpc>
              <a:buFont typeface="Arial" panose="020B0604020202020204" pitchFamily="34" charset="0"/>
              <a:buChar char="•"/>
            </a:pPr>
            <a:r>
              <a:rPr lang="it-IT" b="1" dirty="0"/>
              <a:t>Organizzare le istantanee</a:t>
            </a:r>
            <a:r>
              <a:rPr lang="it-IT" dirty="0"/>
              <a:t>: Determinare la traiettoria del corpo significa mettere in ordine le singole istantanee in una sequenza coerente.</a:t>
            </a:r>
          </a:p>
          <a:p>
            <a:pPr>
              <a:lnSpc>
                <a:spcPct val="100000"/>
              </a:lnSpc>
              <a:buFont typeface="Arial" panose="020B0604020202020204" pitchFamily="34" charset="0"/>
              <a:buChar char="•"/>
            </a:pPr>
            <a:r>
              <a:rPr lang="it-IT" b="1" dirty="0"/>
              <a:t>Regola deterministica</a:t>
            </a:r>
            <a:r>
              <a:rPr lang="it-IT" dirty="0"/>
              <a:t>: Il determinismo ci dice che, conoscendo una singola istantanea e la variazione rispetto alla precedente (ad esempio velocità e direzione), possiamo calcolare in modo univoco la successiva istantanea.</a:t>
            </a:r>
          </a:p>
        </p:txBody>
      </p:sp>
      <p:pic>
        <p:nvPicPr>
          <p:cNvPr id="5122" name="Picture 2" descr="Sequenza di frame">
            <a:extLst>
              <a:ext uri="{FF2B5EF4-FFF2-40B4-BE49-F238E27FC236}">
                <a16:creationId xmlns:a16="http://schemas.microsoft.com/office/drawing/2014/main" id="{E243DF37-8F7C-7229-CB76-5155CE0CF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833" r="17490" b="2"/>
          <a:stretch/>
        </p:blipFill>
        <p:spPr bwMode="auto">
          <a:xfrm>
            <a:off x="6355850" y="1503123"/>
            <a:ext cx="5435600" cy="4805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3" y="549275"/>
            <a:ext cx="11090274" cy="1332000"/>
          </a:xfrm>
        </p:spPr>
        <p:txBody>
          <a:bodyPr wrap="square" anchor="t">
            <a:normAutofit/>
          </a:bodyPr>
          <a:lstStyle/>
          <a:p>
            <a:r>
              <a:t>Predicibilità</a:t>
            </a:r>
          </a:p>
        </p:txBody>
      </p:sp>
      <p:sp>
        <p:nvSpPr>
          <p:cNvPr id="3" name="Content Placeholder 2"/>
          <p:cNvSpPr>
            <a:spLocks noGrp="1"/>
          </p:cNvSpPr>
          <p:nvPr>
            <p:ph sz="half" idx="1"/>
          </p:nvPr>
        </p:nvSpPr>
        <p:spPr>
          <a:xfrm>
            <a:off x="550862" y="2097175"/>
            <a:ext cx="5435600" cy="3995650"/>
          </a:xfrm>
        </p:spPr>
        <p:txBody>
          <a:bodyPr wrap="square">
            <a:normAutofit/>
          </a:bodyPr>
          <a:lstStyle/>
          <a:p>
            <a:pPr>
              <a:buFont typeface="Arial" panose="020B0604020202020204" pitchFamily="34" charset="0"/>
              <a:buChar char="•"/>
            </a:pPr>
            <a:r>
              <a:rPr lang="it-IT" dirty="0"/>
              <a:t>La predicibilità è la capacità pratica di calcolare il comportamento futuro di un sistema.</a:t>
            </a:r>
          </a:p>
          <a:p>
            <a:pPr>
              <a:buFont typeface="Arial" panose="020B0604020202020204" pitchFamily="34" charset="0"/>
              <a:buChar char="•"/>
            </a:pPr>
            <a:r>
              <a:rPr lang="it-IT" dirty="0"/>
              <a:t>Anche in sistemi deterministici, la predicibilità può essere limitata dalla complessità e dalla sensibilità alle condizioni iniziali.</a:t>
            </a:r>
          </a:p>
          <a:p>
            <a:pPr>
              <a:buFont typeface="Arial" panose="020B0604020202020204" pitchFamily="34" charset="0"/>
              <a:buChar char="•"/>
            </a:pPr>
            <a:r>
              <a:rPr lang="it-IT" dirty="0"/>
              <a:t>Esempio: Il tempo meteorologico, pur seguendo leggi deterministiche, diventa imprevedibile a lungo termine a causa del caos.</a:t>
            </a:r>
          </a:p>
        </p:txBody>
      </p:sp>
      <p:pic>
        <p:nvPicPr>
          <p:cNvPr id="7170" name="Picture 2" descr="Prime Video: Minority Report">
            <a:extLst>
              <a:ext uri="{FF2B5EF4-FFF2-40B4-BE49-F238E27FC236}">
                <a16:creationId xmlns:a16="http://schemas.microsoft.com/office/drawing/2014/main" id="{D218C043-C9C7-4F91-886D-4DC86DAF33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6184" r="2" b="18686"/>
          <a:stretch/>
        </p:blipFill>
        <p:spPr bwMode="auto">
          <a:xfrm>
            <a:off x="6205538" y="2097175"/>
            <a:ext cx="5435600" cy="3995650"/>
          </a:xfrm>
          <a:prstGeom prst="rect">
            <a:avLst/>
          </a:prstGeom>
          <a:solidFill>
            <a:srgbClr val="FFFFFF"/>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DE4AA9-8BAE-470D-C902-ABE07ED518FA}"/>
              </a:ext>
            </a:extLst>
          </p:cNvPr>
          <p:cNvSpPr>
            <a:spLocks noGrp="1"/>
          </p:cNvSpPr>
          <p:nvPr>
            <p:ph type="title"/>
          </p:nvPr>
        </p:nvSpPr>
        <p:spPr/>
        <p:txBody>
          <a:bodyPr/>
          <a:lstStyle/>
          <a:p>
            <a:r>
              <a:rPr lang="it-IT" dirty="0"/>
              <a:t>Predicibilità</a:t>
            </a:r>
          </a:p>
        </p:txBody>
      </p:sp>
      <p:pic>
        <p:nvPicPr>
          <p:cNvPr id="5" name="CAOZ">
            <a:hlinkClick r:id="" action="ppaction://media"/>
            <a:extLst>
              <a:ext uri="{FF2B5EF4-FFF2-40B4-BE49-F238E27FC236}">
                <a16:creationId xmlns:a16="http://schemas.microsoft.com/office/drawing/2014/main" id="{781683A2-B97E-31C4-07E3-7C65FFB156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16551" y="1475231"/>
            <a:ext cx="8958897" cy="4977165"/>
          </a:xfrm>
          <a:prstGeom prst="rect">
            <a:avLst/>
          </a:prstGeom>
        </p:spPr>
      </p:pic>
    </p:spTree>
    <p:extLst>
      <p:ext uri="{BB962C8B-B14F-4D97-AF65-F5344CB8AC3E}">
        <p14:creationId xmlns:p14="http://schemas.microsoft.com/office/powerpoint/2010/main" val="102811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2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3" y="549275"/>
            <a:ext cx="11090274" cy="1332000"/>
          </a:xfrm>
        </p:spPr>
        <p:txBody>
          <a:bodyPr wrap="square" anchor="t">
            <a:normAutofit/>
          </a:bodyPr>
          <a:lstStyle/>
          <a:p>
            <a:r>
              <a:t>Concetto di Non Linearità</a:t>
            </a:r>
          </a:p>
        </p:txBody>
      </p:sp>
      <p:sp>
        <p:nvSpPr>
          <p:cNvPr id="3" name="Content Placeholder 2"/>
          <p:cNvSpPr>
            <a:spLocks noGrp="1"/>
          </p:cNvSpPr>
          <p:nvPr>
            <p:ph sz="half" idx="1"/>
          </p:nvPr>
        </p:nvSpPr>
        <p:spPr>
          <a:xfrm>
            <a:off x="550862" y="2097175"/>
            <a:ext cx="5435600" cy="3995650"/>
          </a:xfrm>
        </p:spPr>
        <p:txBody>
          <a:bodyPr wrap="square">
            <a:normAutofit/>
          </a:bodyPr>
          <a:lstStyle/>
          <a:p>
            <a:r>
              <a:rPr sz="2800" dirty="0" err="1"/>
              <a:t>Sistemi</a:t>
            </a:r>
            <a:r>
              <a:rPr sz="2800" dirty="0"/>
              <a:t> </a:t>
            </a:r>
            <a:r>
              <a:rPr sz="2800" dirty="0" err="1"/>
              <a:t>lineari</a:t>
            </a:r>
            <a:r>
              <a:rPr sz="2800" dirty="0"/>
              <a:t>: </a:t>
            </a:r>
            <a:r>
              <a:rPr sz="2800" dirty="0" err="1"/>
              <a:t>proporzionalità</a:t>
            </a:r>
            <a:r>
              <a:rPr sz="2800" dirty="0"/>
              <a:t> </a:t>
            </a:r>
            <a:r>
              <a:rPr sz="2800" dirty="0" err="1"/>
              <a:t>diretta</a:t>
            </a:r>
            <a:r>
              <a:rPr sz="2800" dirty="0"/>
              <a:t> </a:t>
            </a:r>
            <a:r>
              <a:rPr sz="2800" dirty="0" err="1"/>
              <a:t>tra</a:t>
            </a:r>
            <a:r>
              <a:rPr sz="2800" dirty="0"/>
              <a:t> causa ed </a:t>
            </a:r>
            <a:r>
              <a:rPr sz="2800" dirty="0" err="1"/>
              <a:t>effetto</a:t>
            </a:r>
            <a:r>
              <a:rPr sz="2800" dirty="0"/>
              <a:t>.</a:t>
            </a:r>
          </a:p>
          <a:p>
            <a:r>
              <a:rPr sz="2800" dirty="0" err="1"/>
              <a:t>Sistemi</a:t>
            </a:r>
            <a:r>
              <a:rPr sz="2800" dirty="0"/>
              <a:t> non </a:t>
            </a:r>
            <a:r>
              <a:rPr sz="2800" dirty="0" err="1"/>
              <a:t>lineari</a:t>
            </a:r>
            <a:r>
              <a:rPr sz="2800" dirty="0"/>
              <a:t>: </a:t>
            </a:r>
            <a:r>
              <a:rPr sz="2800" dirty="0" err="1"/>
              <a:t>piccole</a:t>
            </a:r>
            <a:r>
              <a:rPr sz="2800" dirty="0"/>
              <a:t> </a:t>
            </a:r>
            <a:r>
              <a:rPr sz="2800" dirty="0" err="1"/>
              <a:t>variazioni</a:t>
            </a:r>
            <a:r>
              <a:rPr sz="2800" dirty="0"/>
              <a:t> </a:t>
            </a:r>
            <a:r>
              <a:rPr sz="2800" dirty="0" err="1"/>
              <a:t>portano</a:t>
            </a:r>
            <a:r>
              <a:rPr sz="2800" dirty="0"/>
              <a:t> a </a:t>
            </a:r>
            <a:r>
              <a:rPr sz="2800" dirty="0" err="1"/>
              <a:t>grandi</a:t>
            </a:r>
            <a:r>
              <a:rPr sz="2800" dirty="0"/>
              <a:t> </a:t>
            </a:r>
            <a:r>
              <a:rPr sz="2800" dirty="0" err="1"/>
              <a:t>cambiamenti</a:t>
            </a:r>
            <a:r>
              <a:rPr sz="2800" dirty="0"/>
              <a:t>.</a:t>
            </a:r>
          </a:p>
          <a:p>
            <a:r>
              <a:rPr sz="2800" dirty="0" err="1"/>
              <a:t>Importanza</a:t>
            </a:r>
            <a:r>
              <a:rPr sz="2800" dirty="0"/>
              <a:t> </a:t>
            </a:r>
            <a:r>
              <a:rPr sz="2800" dirty="0" err="1"/>
              <a:t>della</a:t>
            </a:r>
            <a:r>
              <a:rPr sz="2800" dirty="0"/>
              <a:t> non </a:t>
            </a:r>
            <a:r>
              <a:rPr sz="2800" dirty="0" err="1"/>
              <a:t>linearità</a:t>
            </a:r>
            <a:r>
              <a:rPr sz="2800" dirty="0"/>
              <a:t> per </a:t>
            </a:r>
            <a:r>
              <a:rPr sz="2800" dirty="0" err="1"/>
              <a:t>comprendere</a:t>
            </a:r>
            <a:r>
              <a:rPr sz="2800" dirty="0"/>
              <a:t> il </a:t>
            </a:r>
            <a:r>
              <a:rPr sz="2800" dirty="0" err="1"/>
              <a:t>caos</a:t>
            </a:r>
            <a:r>
              <a:rPr sz="2800" dirty="0"/>
              <a:t>.</a:t>
            </a:r>
          </a:p>
        </p:txBody>
      </p:sp>
      <p:pic>
        <p:nvPicPr>
          <p:cNvPr id="9218" name="Picture 2">
            <a:extLst>
              <a:ext uri="{FF2B5EF4-FFF2-40B4-BE49-F238E27FC236}">
                <a16:creationId xmlns:a16="http://schemas.microsoft.com/office/drawing/2014/main" id="{3A8194D8-02CC-9513-0C75-2E3F66BCAE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68104" y="2097175"/>
            <a:ext cx="4710468" cy="3995650"/>
          </a:xfrm>
          <a:prstGeom prst="rect">
            <a:avLst/>
          </a:prstGeom>
          <a:solidFill>
            <a:srgbClr val="FFFFFF"/>
          </a:solid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06F8B1-70CD-6B8A-7023-019EA938C915}"/>
              </a:ext>
            </a:extLst>
          </p:cNvPr>
          <p:cNvSpPr>
            <a:spLocks noGrp="1"/>
          </p:cNvSpPr>
          <p:nvPr>
            <p:ph type="title"/>
          </p:nvPr>
        </p:nvSpPr>
        <p:spPr/>
        <p:txBody>
          <a:bodyPr/>
          <a:lstStyle/>
          <a:p>
            <a:r>
              <a:rPr lang="it-IT" dirty="0"/>
              <a:t>Determinismo e Predicibilità</a:t>
            </a:r>
          </a:p>
        </p:txBody>
      </p:sp>
      <p:sp>
        <p:nvSpPr>
          <p:cNvPr id="3" name="Segnaposto contenuto 2">
            <a:extLst>
              <a:ext uri="{FF2B5EF4-FFF2-40B4-BE49-F238E27FC236}">
                <a16:creationId xmlns:a16="http://schemas.microsoft.com/office/drawing/2014/main" id="{7D5FEA7F-2A28-7FA3-53C1-6D6F8070D2CC}"/>
              </a:ext>
            </a:extLst>
          </p:cNvPr>
          <p:cNvSpPr>
            <a:spLocks noGrp="1"/>
          </p:cNvSpPr>
          <p:nvPr>
            <p:ph idx="1"/>
          </p:nvPr>
        </p:nvSpPr>
        <p:spPr/>
        <p:txBody>
          <a:bodyPr/>
          <a:lstStyle/>
          <a:p>
            <a:pPr marL="0" indent="0">
              <a:buNone/>
            </a:pPr>
            <a:r>
              <a:rPr lang="it-IT" b="1" dirty="0"/>
              <a:t>Differenza Chiave tra Determinismo e Predicibilità</a:t>
            </a:r>
          </a:p>
          <a:p>
            <a:pPr>
              <a:buFont typeface="Arial" panose="020B0604020202020204" pitchFamily="34" charset="0"/>
              <a:buChar char="•"/>
            </a:pPr>
            <a:r>
              <a:rPr lang="it-IT" b="1" dirty="0"/>
              <a:t>Determinismo</a:t>
            </a:r>
            <a:r>
              <a:rPr lang="it-IT" dirty="0"/>
              <a:t> si riferisce alla natura del sistema (governato da leggi precise).</a:t>
            </a:r>
          </a:p>
          <a:p>
            <a:pPr>
              <a:buFont typeface="Arial" panose="020B0604020202020204" pitchFamily="34" charset="0"/>
              <a:buChar char="•"/>
            </a:pPr>
            <a:r>
              <a:rPr lang="it-IT" b="1" dirty="0"/>
              <a:t>Predicibilità</a:t>
            </a:r>
            <a:r>
              <a:rPr lang="it-IT" dirty="0"/>
              <a:t> si riferisce alla nostra capacità di calcolare o prevedere il comportamento del sistema.</a:t>
            </a:r>
          </a:p>
          <a:p>
            <a:pPr marL="0" indent="0">
              <a:buNone/>
            </a:pPr>
            <a:r>
              <a:rPr lang="it-IT" b="1" dirty="0"/>
              <a:t>Esempi per Illustrare la Differenza</a:t>
            </a:r>
          </a:p>
          <a:p>
            <a:pPr>
              <a:buFont typeface="+mj-lt"/>
              <a:buAutoNum type="arabicPeriod"/>
            </a:pPr>
            <a:r>
              <a:rPr lang="it-IT" b="1" dirty="0"/>
              <a:t>Pendolo semplice (deterministico e prevedibile)</a:t>
            </a:r>
            <a:r>
              <a:rPr lang="it-IT" dirty="0"/>
              <a:t>:</a:t>
            </a:r>
          </a:p>
          <a:p>
            <a:pPr marL="742950" lvl="1" indent="-285750">
              <a:buFont typeface="+mj-lt"/>
              <a:buAutoNum type="arabicPeriod"/>
            </a:pPr>
            <a:r>
              <a:rPr lang="it-IT" dirty="0"/>
              <a:t>Moto facilmente calcolabile e stabile.</a:t>
            </a:r>
          </a:p>
          <a:p>
            <a:pPr>
              <a:buFont typeface="+mj-lt"/>
              <a:buAutoNum type="arabicPeriod"/>
            </a:pPr>
            <a:r>
              <a:rPr lang="it-IT" b="1" dirty="0"/>
              <a:t>Pendolo doppio (deterministico ma non prevedibile)</a:t>
            </a:r>
            <a:r>
              <a:rPr lang="it-IT" dirty="0"/>
              <a:t>:</a:t>
            </a:r>
          </a:p>
          <a:p>
            <a:pPr marL="742950" lvl="1" indent="-285750">
              <a:buFont typeface="+mj-lt"/>
              <a:buAutoNum type="arabicPeriod"/>
            </a:pPr>
            <a:r>
              <a:rPr lang="it-IT" dirty="0"/>
              <a:t>Anche piccole variazioni iniziali portano a comportamenti caotici.</a:t>
            </a:r>
          </a:p>
          <a:p>
            <a:endParaRPr lang="it-IT" dirty="0"/>
          </a:p>
        </p:txBody>
      </p:sp>
    </p:spTree>
    <p:extLst>
      <p:ext uri="{BB962C8B-B14F-4D97-AF65-F5344CB8AC3E}">
        <p14:creationId xmlns:p14="http://schemas.microsoft.com/office/powerpoint/2010/main" val="217001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endolo doppio - Simulazione">
            <a:hlinkClick r:id="" action="ppaction://media"/>
            <a:extLst>
              <a:ext uri="{FF2B5EF4-FFF2-40B4-BE49-F238E27FC236}">
                <a16:creationId xmlns:a16="http://schemas.microsoft.com/office/drawing/2014/main" id="{9676EE23-042A-62FB-3C20-4EEAD9708C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8621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A84911A-B464-9926-0935-67BB0E16CFC6}"/>
              </a:ext>
            </a:extLst>
          </p:cNvPr>
          <p:cNvSpPr>
            <a:spLocks noGrp="1"/>
          </p:cNvSpPr>
          <p:nvPr>
            <p:ph type="title"/>
          </p:nvPr>
        </p:nvSpPr>
        <p:spPr/>
        <p:txBody>
          <a:bodyPr/>
          <a:lstStyle/>
          <a:p>
            <a:r>
              <a:rPr lang="it-IT" dirty="0"/>
              <a:t>Risonanze e Asteroidi</a:t>
            </a:r>
          </a:p>
        </p:txBody>
      </p:sp>
      <p:sp>
        <p:nvSpPr>
          <p:cNvPr id="3" name="Segnaposto contenuto 2">
            <a:extLst>
              <a:ext uri="{FF2B5EF4-FFF2-40B4-BE49-F238E27FC236}">
                <a16:creationId xmlns:a16="http://schemas.microsoft.com/office/drawing/2014/main" id="{CB3D6B49-48AF-02B6-F184-CDDDB44403DE}"/>
              </a:ext>
            </a:extLst>
          </p:cNvPr>
          <p:cNvSpPr>
            <a:spLocks noGrp="1"/>
          </p:cNvSpPr>
          <p:nvPr>
            <p:ph idx="1"/>
          </p:nvPr>
        </p:nvSpPr>
        <p:spPr>
          <a:xfrm>
            <a:off x="549538" y="1881275"/>
            <a:ext cx="11090274" cy="3979625"/>
          </a:xfrm>
        </p:spPr>
        <p:txBody>
          <a:bodyPr/>
          <a:lstStyle/>
          <a:p>
            <a:r>
              <a:rPr lang="it-IT" sz="2800" b="0" i="0" dirty="0">
                <a:solidFill>
                  <a:srgbClr val="FFFFFF"/>
                </a:solidFill>
                <a:effectLst/>
                <a:latin typeface="Mulish"/>
              </a:rPr>
              <a:t>In meccanica celeste due corpi orbitanti si dicono risonanti quando possiedono periodi di rivoluzione tali che il loro rapporto può essere espresso con frazioni di numeri interi piccoli: per esempio ½, ⅔…</a:t>
            </a:r>
          </a:p>
          <a:p>
            <a:r>
              <a:rPr lang="it-IT" sz="2800" b="0" i="0" dirty="0">
                <a:solidFill>
                  <a:srgbClr val="FFFFFF"/>
                </a:solidFill>
                <a:effectLst/>
                <a:latin typeface="Mulish"/>
              </a:rPr>
              <a:t> Di conseguenza a intervalli di tempo regolari i due corpi si ritrovano sempre nella stessa configurazione. </a:t>
            </a:r>
          </a:p>
          <a:p>
            <a:r>
              <a:rPr lang="it-IT" sz="2800" b="0" i="0" dirty="0">
                <a:solidFill>
                  <a:srgbClr val="FFFFFF"/>
                </a:solidFill>
                <a:effectLst/>
                <a:latin typeface="Mulish"/>
              </a:rPr>
              <a:t>Le risonanze sono un fenomeno piuttosto ricorrente tra i pianeti del Sistema Solare e influenzano l’evoluzione delle orbite in quanto comportano uno scambio di energia gravitazionale tra i corpi in risonanza.</a:t>
            </a:r>
            <a:endParaRPr lang="it-IT" sz="2800" dirty="0"/>
          </a:p>
        </p:txBody>
      </p:sp>
    </p:spTree>
    <p:extLst>
      <p:ext uri="{BB962C8B-B14F-4D97-AF65-F5344CB8AC3E}">
        <p14:creationId xmlns:p14="http://schemas.microsoft.com/office/powerpoint/2010/main" val="2196269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1543B-0679-8AF7-73DD-7505AE00087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C7463DC-7C42-C36F-FE07-F51DE94FB86B}"/>
              </a:ext>
            </a:extLst>
          </p:cNvPr>
          <p:cNvSpPr>
            <a:spLocks noGrp="1"/>
          </p:cNvSpPr>
          <p:nvPr>
            <p:ph type="title"/>
          </p:nvPr>
        </p:nvSpPr>
        <p:spPr>
          <a:xfrm>
            <a:off x="550863" y="549275"/>
            <a:ext cx="11090274" cy="1332000"/>
          </a:xfrm>
        </p:spPr>
        <p:txBody>
          <a:bodyPr wrap="square" anchor="t">
            <a:normAutofit/>
          </a:bodyPr>
          <a:lstStyle/>
          <a:p>
            <a:r>
              <a:rPr lang="it-IT" dirty="0"/>
              <a:t>Risonanze e Asteroidi</a:t>
            </a:r>
          </a:p>
        </p:txBody>
      </p:sp>
      <p:pic>
        <p:nvPicPr>
          <p:cNvPr id="1026" name="Picture 2">
            <a:extLst>
              <a:ext uri="{FF2B5EF4-FFF2-40B4-BE49-F238E27FC236}">
                <a16:creationId xmlns:a16="http://schemas.microsoft.com/office/drawing/2014/main" id="{24D287FC-A6E3-2BF1-BD39-295C914600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3485" y="1507067"/>
            <a:ext cx="5936257" cy="45857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Segnaposto contenuto 2">
            <a:extLst>
              <a:ext uri="{FF2B5EF4-FFF2-40B4-BE49-F238E27FC236}">
                <a16:creationId xmlns:a16="http://schemas.microsoft.com/office/drawing/2014/main" id="{BB8AC207-7A82-0603-F9F2-32097426BFEB}"/>
              </a:ext>
            </a:extLst>
          </p:cNvPr>
          <p:cNvSpPr>
            <a:spLocks noGrp="1"/>
          </p:cNvSpPr>
          <p:nvPr>
            <p:ph sz="half" idx="2"/>
          </p:nvPr>
        </p:nvSpPr>
        <p:spPr>
          <a:xfrm>
            <a:off x="6561134" y="549275"/>
            <a:ext cx="5241395" cy="5543550"/>
          </a:xfrm>
        </p:spPr>
        <p:txBody>
          <a:bodyPr wrap="square">
            <a:normAutofit/>
          </a:bodyPr>
          <a:lstStyle/>
          <a:p>
            <a:pPr algn="just">
              <a:lnSpc>
                <a:spcPct val="100000"/>
              </a:lnSpc>
            </a:pPr>
            <a:r>
              <a:rPr lang="it-IT" sz="2400" b="0" i="0" dirty="0">
                <a:effectLst/>
              </a:rPr>
              <a:t>Infatti, le conseguenze di una risonanza orbitale possono essere sia la stabilizzazione delle orbite, per esempio come nel caso di Plutone che viene “trattenuto” nel Sistema Solare grazie alla risonanza orbitale con Nettuno (due sue rivoluzioni di Plutone intorno al Sole corrispondono esattamente a tre rivoluzioni di Nettuno e la distanza minima non scende mai sotto le 8 unità astronomiche), oppure una loro caotica distruzione, come nel caso di alcuni gruppi di asteroidi che vengono espulsi dal Sistema Solare per la risonanza con Giove.</a:t>
            </a:r>
            <a:endParaRPr lang="it-IT" sz="2400" dirty="0"/>
          </a:p>
        </p:txBody>
      </p:sp>
    </p:spTree>
    <p:extLst>
      <p:ext uri="{BB962C8B-B14F-4D97-AF65-F5344CB8AC3E}">
        <p14:creationId xmlns:p14="http://schemas.microsoft.com/office/powerpoint/2010/main" val="738921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6D9E2C-E237-3C3A-0806-7D4CD54BB22B}"/>
              </a:ext>
            </a:extLst>
          </p:cNvPr>
          <p:cNvSpPr>
            <a:spLocks noGrp="1"/>
          </p:cNvSpPr>
          <p:nvPr>
            <p:ph type="title"/>
          </p:nvPr>
        </p:nvSpPr>
        <p:spPr>
          <a:xfrm>
            <a:off x="550863" y="549275"/>
            <a:ext cx="11090274" cy="1332000"/>
          </a:xfrm>
        </p:spPr>
        <p:txBody>
          <a:bodyPr wrap="square" anchor="t">
            <a:normAutofit/>
          </a:bodyPr>
          <a:lstStyle/>
          <a:p>
            <a:r>
              <a:rPr lang="it-IT" dirty="0"/>
              <a:t>Che tempo che fa</a:t>
            </a:r>
          </a:p>
        </p:txBody>
      </p:sp>
      <p:pic>
        <p:nvPicPr>
          <p:cNvPr id="4" name="Immagine 3">
            <a:extLst>
              <a:ext uri="{FF2B5EF4-FFF2-40B4-BE49-F238E27FC236}">
                <a16:creationId xmlns:a16="http://schemas.microsoft.com/office/drawing/2014/main" id="{60738E62-98F0-5439-0BD7-324A3157A55F}"/>
              </a:ext>
            </a:extLst>
          </p:cNvPr>
          <p:cNvPicPr>
            <a:picLocks noChangeAspect="1"/>
          </p:cNvPicPr>
          <p:nvPr/>
        </p:nvPicPr>
        <p:blipFill>
          <a:blip r:embed="rId2"/>
          <a:srcRect r="18379" b="2"/>
          <a:stretch/>
        </p:blipFill>
        <p:spPr>
          <a:xfrm>
            <a:off x="550862" y="2097175"/>
            <a:ext cx="5435600" cy="3995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egnaposto contenuto 2">
            <a:extLst>
              <a:ext uri="{FF2B5EF4-FFF2-40B4-BE49-F238E27FC236}">
                <a16:creationId xmlns:a16="http://schemas.microsoft.com/office/drawing/2014/main" id="{C364C24A-128A-9FDD-D023-5CB404B09939}"/>
              </a:ext>
            </a:extLst>
          </p:cNvPr>
          <p:cNvSpPr>
            <a:spLocks noGrp="1"/>
          </p:cNvSpPr>
          <p:nvPr>
            <p:ph sz="half" idx="2"/>
          </p:nvPr>
        </p:nvSpPr>
        <p:spPr>
          <a:xfrm>
            <a:off x="6476471" y="1273483"/>
            <a:ext cx="5435600" cy="4784725"/>
          </a:xfrm>
        </p:spPr>
        <p:txBody>
          <a:bodyPr wrap="square">
            <a:normAutofit/>
          </a:bodyPr>
          <a:lstStyle/>
          <a:p>
            <a:r>
              <a:rPr lang="it-IT" sz="2400" dirty="0"/>
              <a:t>Lorentz negli anni ‘60 effettuo numerosi studi sulle equazioni dei sistemi dinamici, in particolare sul comportamento del sistema atmosferico. </a:t>
            </a:r>
          </a:p>
          <a:p>
            <a:r>
              <a:rPr lang="it-IT" sz="2400" dirty="0"/>
              <a:t>Durante le sue simulazioni numeriche delle equazioni che descrivono la convezione atmosferica, Lorentz si accorse che piccole variazioni nelle condizioni iniziali del sistema potevano portare a comportamenti completamente imprevedibili e disordinati.</a:t>
            </a:r>
          </a:p>
        </p:txBody>
      </p:sp>
    </p:spTree>
    <p:extLst>
      <p:ext uri="{BB962C8B-B14F-4D97-AF65-F5344CB8AC3E}">
        <p14:creationId xmlns:p14="http://schemas.microsoft.com/office/powerpoint/2010/main" val="3469528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3" y="4508500"/>
            <a:ext cx="4500562" cy="1562959"/>
          </a:xfrm>
        </p:spPr>
        <p:txBody>
          <a:bodyPr wrap="square" anchor="t">
            <a:normAutofit/>
          </a:bodyPr>
          <a:lstStyle/>
          <a:p>
            <a:r>
              <a:rPr lang="it-IT" sz="3400" dirty="0"/>
              <a:t>Differenze di scale temporali: </a:t>
            </a:r>
            <a:br>
              <a:rPr lang="it-IT" sz="3400" dirty="0"/>
            </a:br>
            <a:r>
              <a:rPr lang="it-IT" sz="3400" dirty="0"/>
              <a:t>Astronomia Vs Meteo</a:t>
            </a:r>
          </a:p>
        </p:txBody>
      </p:sp>
      <p:pic>
        <p:nvPicPr>
          <p:cNvPr id="4" name="Immagine 3">
            <a:extLst>
              <a:ext uri="{FF2B5EF4-FFF2-40B4-BE49-F238E27FC236}">
                <a16:creationId xmlns:a16="http://schemas.microsoft.com/office/drawing/2014/main" id="{84FE1898-33F0-85E4-C939-81BD76AB1F16}"/>
              </a:ext>
            </a:extLst>
          </p:cNvPr>
          <p:cNvPicPr>
            <a:picLocks noChangeAspect="1"/>
          </p:cNvPicPr>
          <p:nvPr/>
        </p:nvPicPr>
        <p:blipFill>
          <a:blip r:embed="rId2"/>
          <a:srcRect t="46339" b="1382"/>
          <a:stretch/>
        </p:blipFill>
        <p:spPr>
          <a:xfrm>
            <a:off x="20" y="10"/>
            <a:ext cx="12191980" cy="3776462"/>
          </a:xfrm>
          <a:prstGeom prst="rect">
            <a:avLst/>
          </a:prstGeom>
          <a:noFill/>
        </p:spPr>
      </p:pic>
      <p:sp>
        <p:nvSpPr>
          <p:cNvPr id="3" name="Content Placeholder 2"/>
          <p:cNvSpPr>
            <a:spLocks noGrp="1"/>
          </p:cNvSpPr>
          <p:nvPr>
            <p:ph sz="quarter" idx="15"/>
          </p:nvPr>
        </p:nvSpPr>
        <p:spPr>
          <a:xfrm>
            <a:off x="5262410" y="4271432"/>
            <a:ext cx="6573989" cy="1976967"/>
          </a:xfrm>
          <a:ln w="28575">
            <a:solidFill>
              <a:srgbClr val="FFFF00"/>
            </a:solidFill>
          </a:ln>
        </p:spPr>
        <p:txBody>
          <a:bodyPr wrap="square">
            <a:normAutofit/>
          </a:bodyPr>
          <a:lstStyle/>
          <a:p>
            <a:pPr>
              <a:lnSpc>
                <a:spcPct val="100000"/>
              </a:lnSpc>
            </a:pPr>
            <a:r>
              <a:rPr lang="it-IT" sz="2400" dirty="0"/>
              <a:t>- Astronomia: scale temporali lunghe, milioni di anni.</a:t>
            </a:r>
          </a:p>
          <a:p>
            <a:pPr>
              <a:lnSpc>
                <a:spcPct val="100000"/>
              </a:lnSpc>
            </a:pPr>
            <a:r>
              <a:rPr lang="it-IT" sz="2400" dirty="0"/>
              <a:t>- Meteorologia: scale temporali brevi, ore o giorni.</a:t>
            </a:r>
          </a:p>
          <a:p>
            <a:pPr>
              <a:lnSpc>
                <a:spcPct val="100000"/>
              </a:lnSpc>
            </a:pPr>
            <a:r>
              <a:rPr lang="it-IT" sz="2400" dirty="0"/>
              <a:t>- Implicazioni: Predicibilità a breve termine vs. stabilità a lungo termine.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4404BF0-50B4-C712-F6E9-066D8ED11BD3}"/>
              </a:ext>
            </a:extLst>
          </p:cNvPr>
          <p:cNvSpPr>
            <a:spLocks noGrp="1"/>
          </p:cNvSpPr>
          <p:nvPr>
            <p:ph type="title"/>
          </p:nvPr>
        </p:nvSpPr>
        <p:spPr>
          <a:xfrm>
            <a:off x="550863" y="549275"/>
            <a:ext cx="11090274" cy="1332000"/>
          </a:xfrm>
        </p:spPr>
        <p:txBody>
          <a:bodyPr wrap="square" anchor="t">
            <a:normAutofit/>
          </a:bodyPr>
          <a:lstStyle/>
          <a:p>
            <a:r>
              <a:rPr lang="it-IT" dirty="0"/>
              <a:t>C’era una volta un Re…</a:t>
            </a:r>
          </a:p>
        </p:txBody>
      </p:sp>
      <p:pic>
        <p:nvPicPr>
          <p:cNvPr id="5" name="Segnaposto contenuto 4" descr="Immagine che contiene vestiti, Viso umano, corona, Stile retrò&#10;&#10;Descrizione generata automaticamente">
            <a:extLst>
              <a:ext uri="{FF2B5EF4-FFF2-40B4-BE49-F238E27FC236}">
                <a16:creationId xmlns:a16="http://schemas.microsoft.com/office/drawing/2014/main" id="{51D0BDCF-9196-7F70-99D9-3D0D426A255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t="2629" r="-2" b="44628"/>
          <a:stretch/>
        </p:blipFill>
        <p:spPr>
          <a:xfrm>
            <a:off x="550862" y="2097175"/>
            <a:ext cx="5435600" cy="3995650"/>
          </a:xfrm>
          <a:noFill/>
        </p:spPr>
      </p:pic>
      <p:pic>
        <p:nvPicPr>
          <p:cNvPr id="2050" name="Picture 2" descr="Henri Poincarè: riflessioni di un matematico sull'economia">
            <a:extLst>
              <a:ext uri="{FF2B5EF4-FFF2-40B4-BE49-F238E27FC236}">
                <a16:creationId xmlns:a16="http://schemas.microsoft.com/office/drawing/2014/main" id="{72B290B9-0B8C-52EB-2592-4D0749DC86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095" r="2" b="10696"/>
          <a:stretch/>
        </p:blipFill>
        <p:spPr bwMode="auto">
          <a:xfrm>
            <a:off x="6205538" y="2097175"/>
            <a:ext cx="5435600" cy="3995650"/>
          </a:xfrm>
          <a:prstGeom prst="rect">
            <a:avLst/>
          </a:prstGeom>
          <a:solidFill>
            <a:srgbClr val="FFFFFF"/>
          </a:solidFill>
        </p:spPr>
      </p:pic>
    </p:spTree>
    <p:extLst>
      <p:ext uri="{BB962C8B-B14F-4D97-AF65-F5344CB8AC3E}">
        <p14:creationId xmlns:p14="http://schemas.microsoft.com/office/powerpoint/2010/main" val="281275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F0D81B9-5C79-A46C-7839-D17EC704415D}"/>
              </a:ext>
            </a:extLst>
          </p:cNvPr>
          <p:cNvSpPr>
            <a:spLocks noGrp="1"/>
          </p:cNvSpPr>
          <p:nvPr>
            <p:ph type="title"/>
          </p:nvPr>
        </p:nvSpPr>
        <p:spPr>
          <a:xfrm>
            <a:off x="550863" y="549276"/>
            <a:ext cx="8051269" cy="754592"/>
          </a:xfrm>
        </p:spPr>
        <p:txBody>
          <a:bodyPr wrap="square" anchor="b">
            <a:normAutofit/>
          </a:bodyPr>
          <a:lstStyle/>
          <a:p>
            <a:r>
              <a:rPr lang="it-IT" dirty="0"/>
              <a:t>Spazio delle Fasi e Attrattori</a:t>
            </a:r>
          </a:p>
        </p:txBody>
      </p:sp>
      <p:pic>
        <p:nvPicPr>
          <p:cNvPr id="8" name="Segnaposto contenuto 7" descr="Immagine che contiene testo, interno, Schermo del computer, arredo&#10;&#10;Descrizione generata automaticamente">
            <a:extLst>
              <a:ext uri="{FF2B5EF4-FFF2-40B4-BE49-F238E27FC236}">
                <a16:creationId xmlns:a16="http://schemas.microsoft.com/office/drawing/2014/main" id="{D997BFB5-1F1C-4DF0-49B1-DDE3DD532D9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r="-5" b="-5"/>
          <a:stretch/>
        </p:blipFill>
        <p:spPr>
          <a:xfrm>
            <a:off x="5208928" y="1596771"/>
            <a:ext cx="4075896" cy="4075896"/>
          </a:xfrm>
          <a:noFill/>
        </p:spPr>
      </p:pic>
      <p:pic>
        <p:nvPicPr>
          <p:cNvPr id="9" name="Immagine 8">
            <a:extLst>
              <a:ext uri="{FF2B5EF4-FFF2-40B4-BE49-F238E27FC236}">
                <a16:creationId xmlns:a16="http://schemas.microsoft.com/office/drawing/2014/main" id="{FA6A0CE0-E740-58CD-C637-9E3BE528D067}"/>
              </a:ext>
            </a:extLst>
          </p:cNvPr>
          <p:cNvPicPr>
            <a:picLocks noChangeAspect="1"/>
          </p:cNvPicPr>
          <p:nvPr/>
        </p:nvPicPr>
        <p:blipFill>
          <a:blip r:embed="rId3"/>
          <a:srcRect t="12773" r="6" b="8481"/>
          <a:stretch/>
        </p:blipFill>
        <p:spPr>
          <a:xfrm>
            <a:off x="8918574" y="596391"/>
            <a:ext cx="2562225" cy="2562225"/>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noFill/>
        </p:spPr>
      </p:pic>
      <p:sp>
        <p:nvSpPr>
          <p:cNvPr id="10" name="Titolo 4">
            <a:extLst>
              <a:ext uri="{FF2B5EF4-FFF2-40B4-BE49-F238E27FC236}">
                <a16:creationId xmlns:a16="http://schemas.microsoft.com/office/drawing/2014/main" id="{0A646B0A-6410-A3CC-1EB6-1CC0779F2D96}"/>
              </a:ext>
            </a:extLst>
          </p:cNvPr>
          <p:cNvSpPr txBox="1">
            <a:spLocks/>
          </p:cNvSpPr>
          <p:nvPr/>
        </p:nvSpPr>
        <p:spPr>
          <a:xfrm>
            <a:off x="550862" y="5554132"/>
            <a:ext cx="8051269" cy="754592"/>
          </a:xfrm>
          <a:prstGeom prst="rect">
            <a:avLst/>
          </a:prstGeom>
        </p:spPr>
        <p:txBody>
          <a:bodyPr vert="horz" wrap="square" lIns="0" tIns="0" rIns="0" bIns="0" rtlCol="0" anchor="b" anchorCtr="0">
            <a:normAutofit/>
          </a:bodyPr>
          <a:lstStyle>
            <a:lvl1pPr algn="l" defTabSz="914400" rtl="0" eaLnBrk="1" latinLnBrk="0" hangingPunct="1">
              <a:lnSpc>
                <a:spcPct val="90000"/>
              </a:lnSpc>
              <a:spcBef>
                <a:spcPct val="0"/>
              </a:spcBef>
              <a:buNone/>
              <a:defRPr lang="it-IT" sz="4800" kern="1200">
                <a:solidFill>
                  <a:schemeClr val="tx1"/>
                </a:solidFill>
                <a:latin typeface="+mj-lt"/>
                <a:ea typeface="+mj-ea"/>
                <a:cs typeface="+mj-cs"/>
              </a:defRPr>
            </a:lvl1pPr>
          </a:lstStyle>
          <a:p>
            <a:r>
              <a:rPr lang="it-IT" dirty="0"/>
              <a:t>Pendolo Semplice</a:t>
            </a:r>
          </a:p>
        </p:txBody>
      </p:sp>
    </p:spTree>
    <p:extLst>
      <p:ext uri="{BB962C8B-B14F-4D97-AF65-F5344CB8AC3E}">
        <p14:creationId xmlns:p14="http://schemas.microsoft.com/office/powerpoint/2010/main" val="3855436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E43C2D-235F-E844-69BE-7F8BED0BBB15}"/>
              </a:ext>
            </a:extLst>
          </p:cNvPr>
          <p:cNvSpPr>
            <a:spLocks noGrp="1"/>
          </p:cNvSpPr>
          <p:nvPr>
            <p:ph type="title"/>
          </p:nvPr>
        </p:nvSpPr>
        <p:spPr>
          <a:xfrm>
            <a:off x="185103" y="99175"/>
            <a:ext cx="11090274" cy="1332000"/>
          </a:xfrm>
        </p:spPr>
        <p:txBody>
          <a:bodyPr wrap="square" anchor="t">
            <a:normAutofit/>
          </a:bodyPr>
          <a:lstStyle/>
          <a:p>
            <a:r>
              <a:rPr lang="it-IT" dirty="0"/>
              <a:t>Spazio delle Fasi e Attrattori</a:t>
            </a:r>
          </a:p>
        </p:txBody>
      </p:sp>
      <p:sp>
        <p:nvSpPr>
          <p:cNvPr id="10247" name="Content Placeholder 2">
            <a:extLst>
              <a:ext uri="{FF2B5EF4-FFF2-40B4-BE49-F238E27FC236}">
                <a16:creationId xmlns:a16="http://schemas.microsoft.com/office/drawing/2014/main" id="{275F235F-C4B7-B0F6-6F36-867AF4F57E0F}"/>
              </a:ext>
            </a:extLst>
          </p:cNvPr>
          <p:cNvSpPr>
            <a:spLocks noGrp="1"/>
          </p:cNvSpPr>
          <p:nvPr>
            <p:ph sz="half" idx="1"/>
          </p:nvPr>
        </p:nvSpPr>
        <p:spPr>
          <a:xfrm>
            <a:off x="300789" y="1431175"/>
            <a:ext cx="5685673" cy="4661650"/>
          </a:xfrm>
        </p:spPr>
        <p:txBody>
          <a:bodyPr/>
          <a:lstStyle/>
          <a:p>
            <a:r>
              <a:rPr lang="it-IT" b="1" i="0" dirty="0">
                <a:solidFill>
                  <a:srgbClr val="FFFF00">
                    <a:alpha val="60000"/>
                  </a:srgbClr>
                </a:solidFill>
                <a:effectLst/>
                <a:latin typeface="Verdana" panose="020B0604030504040204" pitchFamily="34" charset="0"/>
              </a:rPr>
              <a:t>Attrattore Periodico</a:t>
            </a:r>
            <a:r>
              <a:rPr lang="it-IT" b="0" i="0" dirty="0">
                <a:effectLst/>
                <a:latin typeface="Verdana" panose="020B0604030504040204" pitchFamily="34" charset="0"/>
              </a:rPr>
              <a:t>: il sistema oscilla periodicamente fra due o più posizioni; è il caso del pendolo ideale, senza attrito, per esempio, e l’attrattore è un cerchio, che viene percorso dalla coppia posizione-velocità nello spazio degli stati</a:t>
            </a:r>
          </a:p>
          <a:p>
            <a:r>
              <a:rPr lang="it-IT" b="1" i="0" dirty="0">
                <a:solidFill>
                  <a:srgbClr val="FFFF00">
                    <a:alpha val="60000"/>
                  </a:srgbClr>
                </a:solidFill>
                <a:effectLst/>
                <a:latin typeface="Verdana" panose="020B0604030504040204" pitchFamily="34" charset="0"/>
              </a:rPr>
              <a:t>Attrattore Puntuale</a:t>
            </a:r>
            <a:r>
              <a:rPr lang="it-IT" b="0" i="0" dirty="0">
                <a:effectLst/>
                <a:latin typeface="Verdana" panose="020B0604030504040204" pitchFamily="34" charset="0"/>
              </a:rPr>
              <a:t>: il sistema tende ad una posizione di riposo, di equilibrio stabile; è il caso, per esempio, del pendolo reale, con attrito; l’attrattore è una spirale, percorsa dalla coppia posizione-velocità nello spazio degli stati</a:t>
            </a:r>
            <a:endParaRPr lang="en-US" dirty="0"/>
          </a:p>
        </p:txBody>
      </p:sp>
      <p:pic>
        <p:nvPicPr>
          <p:cNvPr id="10242" name="Picture 2">
            <a:extLst>
              <a:ext uri="{FF2B5EF4-FFF2-40B4-BE49-F238E27FC236}">
                <a16:creationId xmlns:a16="http://schemas.microsoft.com/office/drawing/2014/main" id="{902D801A-AFB5-D4B9-31C2-D40F2CF137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87339" y="1024279"/>
            <a:ext cx="4954505" cy="50685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857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A9A7B-7C08-9F8A-CEFF-9166BDAB4639}"/>
              </a:ext>
            </a:extLst>
          </p:cNvPr>
          <p:cNvSpPr>
            <a:spLocks noGrp="1"/>
          </p:cNvSpPr>
          <p:nvPr>
            <p:ph type="title"/>
          </p:nvPr>
        </p:nvSpPr>
        <p:spPr>
          <a:xfrm>
            <a:off x="550863" y="549275"/>
            <a:ext cx="11090274" cy="1332000"/>
          </a:xfrm>
        </p:spPr>
        <p:txBody>
          <a:bodyPr wrap="square" anchor="t">
            <a:normAutofit/>
          </a:bodyPr>
          <a:lstStyle/>
          <a:p>
            <a:r>
              <a:rPr lang="it-IT" dirty="0"/>
              <a:t>Strani Attrattori</a:t>
            </a:r>
          </a:p>
        </p:txBody>
      </p:sp>
      <p:sp>
        <p:nvSpPr>
          <p:cNvPr id="3" name="Segnaposto contenuto 2">
            <a:extLst>
              <a:ext uri="{FF2B5EF4-FFF2-40B4-BE49-F238E27FC236}">
                <a16:creationId xmlns:a16="http://schemas.microsoft.com/office/drawing/2014/main" id="{9E01036E-894B-B108-1BF8-CE06ED5465DD}"/>
              </a:ext>
            </a:extLst>
          </p:cNvPr>
          <p:cNvSpPr>
            <a:spLocks noGrp="1"/>
          </p:cNvSpPr>
          <p:nvPr>
            <p:ph sz="half" idx="2"/>
          </p:nvPr>
        </p:nvSpPr>
        <p:spPr>
          <a:xfrm>
            <a:off x="6205538" y="549275"/>
            <a:ext cx="5435600" cy="5759450"/>
          </a:xfrm>
        </p:spPr>
        <p:txBody>
          <a:bodyPr wrap="square">
            <a:normAutofit lnSpcReduction="10000"/>
          </a:bodyPr>
          <a:lstStyle/>
          <a:p>
            <a:pPr>
              <a:lnSpc>
                <a:spcPct val="100000"/>
              </a:lnSpc>
            </a:pPr>
            <a:r>
              <a:rPr lang="it-IT" sz="2400" dirty="0"/>
              <a:t>Immaginate di lasciare cadere una goccia di inchiostro in un fiume. Se lo osservi da vicino, il percorso dell’inchiostro sembra caotico e imprevedibile, ma se guardi a lungo termine, noterai che segue sempre certi schemi ricorrenti.</a:t>
            </a:r>
          </a:p>
          <a:p>
            <a:pPr>
              <a:lnSpc>
                <a:spcPct val="100000"/>
              </a:lnSpc>
            </a:pPr>
            <a:r>
              <a:rPr lang="it-IT" sz="2400" dirty="0"/>
              <a:t>Uno </a:t>
            </a:r>
            <a:r>
              <a:rPr lang="it-IT" sz="2400" b="1" dirty="0"/>
              <a:t>strano attrattore</a:t>
            </a:r>
            <a:r>
              <a:rPr lang="it-IT" sz="2400" dirty="0"/>
              <a:t> è qualcosa di simile: un sistema che sembra casuale, ma in realtà si muove sempre all'interno di una forma specifica e complessa. È come se il sistema fosse "attratto" verso certi schemi, ma senza mai ripetersi esattamente. Un esempio famoso è l'</a:t>
            </a:r>
            <a:r>
              <a:rPr lang="it-IT" sz="2400" b="1" dirty="0"/>
              <a:t>attrattore di Lorenz</a:t>
            </a:r>
            <a:r>
              <a:rPr lang="it-IT" sz="2400" dirty="0"/>
              <a:t>, che descrive il movimento dell’aria nell’atmosfera ed è spesso associato al caos meteorologico.</a:t>
            </a:r>
          </a:p>
          <a:p>
            <a:pPr>
              <a:lnSpc>
                <a:spcPct val="100000"/>
              </a:lnSpc>
            </a:pPr>
            <a:endParaRPr lang="it-IT" sz="2400" dirty="0"/>
          </a:p>
        </p:txBody>
      </p:sp>
      <p:pic>
        <p:nvPicPr>
          <p:cNvPr id="7" name="Immagine 6" descr="Immagine che contiene disegno, schizzo, arte, inchiostro&#10;&#10;Descrizione generata automaticamente">
            <a:extLst>
              <a:ext uri="{FF2B5EF4-FFF2-40B4-BE49-F238E27FC236}">
                <a16:creationId xmlns:a16="http://schemas.microsoft.com/office/drawing/2014/main" id="{5B9DAFDC-66E2-D54B-7DEA-58E8D3674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51" y="1816275"/>
            <a:ext cx="4492450" cy="44924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996555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8312A-7581-E219-9BFB-D6724306B017}"/>
            </a:ext>
          </a:extLst>
        </p:cNvPr>
        <p:cNvGrpSpPr/>
        <p:nvPr/>
      </p:nvGrpSpPr>
      <p:grpSpPr>
        <a:xfrm>
          <a:off x="0" y="0"/>
          <a:ext cx="0" cy="0"/>
          <a:chOff x="0" y="0"/>
          <a:chExt cx="0" cy="0"/>
        </a:xfrm>
      </p:grpSpPr>
      <p:sp>
        <p:nvSpPr>
          <p:cNvPr id="10" name="Titolo 4">
            <a:extLst>
              <a:ext uri="{FF2B5EF4-FFF2-40B4-BE49-F238E27FC236}">
                <a16:creationId xmlns:a16="http://schemas.microsoft.com/office/drawing/2014/main" id="{D3E10BB9-3628-6649-936F-96C16659D9E7}"/>
              </a:ext>
            </a:extLst>
          </p:cNvPr>
          <p:cNvSpPr txBox="1">
            <a:spLocks/>
          </p:cNvSpPr>
          <p:nvPr/>
        </p:nvSpPr>
        <p:spPr>
          <a:xfrm>
            <a:off x="535519" y="5416782"/>
            <a:ext cx="5409670" cy="844827"/>
          </a:xfrm>
          <a:prstGeom prst="rect">
            <a:avLst/>
          </a:prstGeom>
        </p:spPr>
        <p:txBody>
          <a:bodyPr vert="horz" wrap="square" lIns="0" tIns="0" rIns="0" bIns="0" rtlCol="0" anchor="b" anchorCtr="0">
            <a:normAutofit fontScale="92500"/>
          </a:bodyPr>
          <a:lstStyle>
            <a:lvl1pPr>
              <a:lnSpc>
                <a:spcPct val="90000"/>
              </a:lnSpc>
              <a:spcBef>
                <a:spcPct val="0"/>
              </a:spcBef>
              <a:buNone/>
              <a:defRPr lang="it-IT" sz="4800">
                <a:latin typeface="+mj-lt"/>
                <a:ea typeface="+mj-ea"/>
                <a:cs typeface="+mj-cs"/>
              </a:defRPr>
            </a:lvl1pPr>
          </a:lstStyle>
          <a:p>
            <a:r>
              <a:rPr lang="it-IT" dirty="0"/>
              <a:t>Attrattore di Lorentz</a:t>
            </a:r>
          </a:p>
        </p:txBody>
      </p:sp>
      <p:pic>
        <p:nvPicPr>
          <p:cNvPr id="8" name="Segnaposto contenuto 7" descr="Immagine che contiene testo, interno, Schermo del computer, arredo&#10;&#10;Descrizione generata automaticamente">
            <a:extLst>
              <a:ext uri="{FF2B5EF4-FFF2-40B4-BE49-F238E27FC236}">
                <a16:creationId xmlns:a16="http://schemas.microsoft.com/office/drawing/2014/main" id="{8CE08F91-7F04-B266-4408-79C86B6CC92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r="-8" b="-8"/>
          <a:stretch/>
        </p:blipFill>
        <p:spPr>
          <a:xfrm>
            <a:off x="5046133" y="1426749"/>
            <a:ext cx="3867151" cy="3867151"/>
          </a:xfrm>
          <a:noFill/>
        </p:spPr>
      </p:pic>
      <p:pic>
        <p:nvPicPr>
          <p:cNvPr id="3074" name="Picture 2">
            <a:extLst>
              <a:ext uri="{FF2B5EF4-FFF2-40B4-BE49-F238E27FC236}">
                <a16:creationId xmlns:a16="http://schemas.microsoft.com/office/drawing/2014/main" id="{C2DEC497-46E7-23E2-5E9D-A24B13F26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2"/>
          <a:stretch/>
        </p:blipFill>
        <p:spPr bwMode="auto">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rgbClr val="FFFFFF"/>
          </a:solidFill>
        </p:spPr>
      </p:pic>
      <p:sp>
        <p:nvSpPr>
          <p:cNvPr id="4" name="Titolo 4">
            <a:extLst>
              <a:ext uri="{FF2B5EF4-FFF2-40B4-BE49-F238E27FC236}">
                <a16:creationId xmlns:a16="http://schemas.microsoft.com/office/drawing/2014/main" id="{60E8C6B7-0B44-801D-25C3-61892A44B44C}"/>
              </a:ext>
            </a:extLst>
          </p:cNvPr>
          <p:cNvSpPr>
            <a:spLocks noGrp="1"/>
          </p:cNvSpPr>
          <p:nvPr>
            <p:ph type="title"/>
          </p:nvPr>
        </p:nvSpPr>
        <p:spPr>
          <a:xfrm>
            <a:off x="550863" y="549276"/>
            <a:ext cx="8051269" cy="754592"/>
          </a:xfrm>
        </p:spPr>
        <p:txBody>
          <a:bodyPr wrap="square" anchor="b">
            <a:normAutofit/>
          </a:bodyPr>
          <a:lstStyle/>
          <a:p>
            <a:r>
              <a:rPr lang="it-IT" dirty="0"/>
              <a:t>Spazio delle Fasi e Attrattori</a:t>
            </a:r>
          </a:p>
        </p:txBody>
      </p:sp>
    </p:spTree>
    <p:extLst>
      <p:ext uri="{BB962C8B-B14F-4D97-AF65-F5344CB8AC3E}">
        <p14:creationId xmlns:p14="http://schemas.microsoft.com/office/powerpoint/2010/main" val="1794086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B1A36B27-3789-307F-EB1C-FD369C95A280}"/>
              </a:ext>
            </a:extLst>
          </p:cNvPr>
          <p:cNvSpPr>
            <a:spLocks noGrp="1"/>
          </p:cNvSpPr>
          <p:nvPr>
            <p:ph type="title"/>
          </p:nvPr>
        </p:nvSpPr>
        <p:spPr/>
        <p:txBody>
          <a:bodyPr/>
          <a:lstStyle/>
          <a:p>
            <a:r>
              <a:rPr lang="it-IT" dirty="0"/>
              <a:t>Strani Attrattori e Frattali</a:t>
            </a:r>
          </a:p>
        </p:txBody>
      </p:sp>
      <p:sp>
        <p:nvSpPr>
          <p:cNvPr id="6" name="Segnaposto contenuto 5">
            <a:extLst>
              <a:ext uri="{FF2B5EF4-FFF2-40B4-BE49-F238E27FC236}">
                <a16:creationId xmlns:a16="http://schemas.microsoft.com/office/drawing/2014/main" id="{C36CE144-662F-4322-E7D3-23AB4616136F}"/>
              </a:ext>
            </a:extLst>
          </p:cNvPr>
          <p:cNvSpPr>
            <a:spLocks noGrp="1"/>
          </p:cNvSpPr>
          <p:nvPr>
            <p:ph idx="1"/>
          </p:nvPr>
        </p:nvSpPr>
        <p:spPr>
          <a:xfrm>
            <a:off x="549538" y="1485903"/>
            <a:ext cx="6055520" cy="4822822"/>
          </a:xfrm>
        </p:spPr>
        <p:txBody>
          <a:bodyPr/>
          <a:lstStyle/>
          <a:p>
            <a:r>
              <a:rPr lang="it-IT" sz="2400" dirty="0"/>
              <a:t>Immaginate di guardare un albero: i rami grandi si dividono in rami più piccoli, che a loro volta si dividono in rami ancora più piccoli, e così via. Questo è un esempio di struttura frattale, dove un motivo si ripete su scale diverse.</a:t>
            </a:r>
          </a:p>
          <a:p>
            <a:r>
              <a:rPr lang="it-IT" sz="2400" dirty="0"/>
              <a:t>Uno strano attrattore funziona in modo simile: il movimento del sistema sembra caotico, ma se lo guardiamo nel tempo, vediamo che segue una forma ben precisa, con dettagli che si ripetono su più livelli, proprio come un frattale.</a:t>
            </a:r>
          </a:p>
          <a:p>
            <a:endParaRPr lang="it-IT" sz="2400" dirty="0"/>
          </a:p>
        </p:txBody>
      </p:sp>
      <p:pic>
        <p:nvPicPr>
          <p:cNvPr id="7" name="Picture 4">
            <a:extLst>
              <a:ext uri="{FF2B5EF4-FFF2-40B4-BE49-F238E27FC236}">
                <a16:creationId xmlns:a16="http://schemas.microsoft.com/office/drawing/2014/main" id="{FF6E84B3-34A7-A62B-8E2E-D1BE5C470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5283" y="2132806"/>
            <a:ext cx="2098675" cy="25923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a:extLst>
              <a:ext uri="{FF2B5EF4-FFF2-40B4-BE49-F238E27FC236}">
                <a16:creationId xmlns:a16="http://schemas.microsoft.com/office/drawing/2014/main" id="{A3154703-88F2-41B4-CAE1-F14D7A638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4183" y="381000"/>
            <a:ext cx="2039938" cy="2519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2B28A7B3-D7E6-658D-BB01-4622B82CF3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4183" y="4044377"/>
            <a:ext cx="2039938" cy="251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11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ppt_x</p:attrName>
                                        </p:attrNameLst>
                                      </p:cBhvr>
                                      <p:tavLst>
                                        <p:tav tm="0">
                                          <p:val>
                                            <p:strVal val="#ppt_x-.2"/>
                                          </p:val>
                                        </p:tav>
                                        <p:tav tm="100000">
                                          <p:val>
                                            <p:strVal val="#ppt_x"/>
                                          </p:val>
                                        </p:tav>
                                      </p:tavLst>
                                    </p:anim>
                                    <p:anim calcmode="lin" valueType="num">
                                      <p:cBhvr>
                                        <p:cTn id="8"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a:xfrm>
            <a:off x="550863" y="549275"/>
            <a:ext cx="11090274" cy="1332000"/>
          </a:xfrm>
        </p:spPr>
        <p:txBody>
          <a:bodyPr wrap="square" anchor="t">
            <a:normAutofit/>
          </a:bodyPr>
          <a:lstStyle/>
          <a:p>
            <a:r>
              <a:rPr lang="it-IT"/>
              <a:t>Dimensioni Frattali</a:t>
            </a:r>
          </a:p>
        </p:txBody>
      </p:sp>
      <p:sp>
        <p:nvSpPr>
          <p:cNvPr id="393220" name="Rectangle 4"/>
          <p:cNvSpPr>
            <a:spLocks noGrp="1" noChangeArrowheads="1"/>
          </p:cNvSpPr>
          <p:nvPr>
            <p:ph sz="half" idx="1"/>
          </p:nvPr>
        </p:nvSpPr>
        <p:spPr>
          <a:xfrm>
            <a:off x="550862" y="1648326"/>
            <a:ext cx="5435600" cy="4444499"/>
          </a:xfrm>
        </p:spPr>
        <p:txBody>
          <a:bodyPr wrap="square">
            <a:normAutofit lnSpcReduction="10000"/>
          </a:bodyPr>
          <a:lstStyle/>
          <a:p>
            <a:r>
              <a:rPr lang="it-IT" sz="2400" dirty="0"/>
              <a:t>Le strutture frattali sono spesso esisto di dinamiche non lineari caotiche; ciononostante la matematica dei frattali si è sviluppata indipendentemente da quella delle dinamiche non lineari e anche oggi le connessioni fra le due discipline non sono del tutto definite. </a:t>
            </a:r>
          </a:p>
          <a:p>
            <a:r>
              <a:rPr lang="it-IT" sz="2400" dirty="0"/>
              <a:t>Le strutture frattali hanno una regolarità geometrica soggiacente detta invarianza rispetto al cambiamento di scala o autosomiglianza. </a:t>
            </a:r>
          </a:p>
        </p:txBody>
      </p:sp>
      <p:pic>
        <p:nvPicPr>
          <p:cNvPr id="1026" name="Picture 2" descr="Benoit Mandelbrot Speech | Mandelbulb.com">
            <a:extLst>
              <a:ext uri="{FF2B5EF4-FFF2-40B4-BE49-F238E27FC236}">
                <a16:creationId xmlns:a16="http://schemas.microsoft.com/office/drawing/2014/main" id="{00FAE78C-0959-4989-8003-A8E2EF29FD1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9571" y="549275"/>
            <a:ext cx="5725165" cy="554355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Segnaposto numero diapositiva 5" hidden="1"/>
          <p:cNvSpPr>
            <a:spLocks noGrp="1"/>
          </p:cNvSpPr>
          <p:nvPr>
            <p:ph type="sldNum" sz="quarter" idx="12"/>
          </p:nvPr>
        </p:nvSpPr>
        <p:spPr/>
        <p:txBody>
          <a:bodyPr/>
          <a:lstStyle/>
          <a:p>
            <a:pPr>
              <a:spcAft>
                <a:spcPts val="600"/>
              </a:spcAft>
            </a:pPr>
            <a:fld id="{4D2F0768-D099-4A36-8461-2BD13AAD7F05}" type="slidenum">
              <a:rPr lang="it-IT" altLang="en-US"/>
              <a:pPr>
                <a:spcAft>
                  <a:spcPts val="600"/>
                </a:spcAft>
              </a:pPr>
              <a:t>25</a:t>
            </a:fld>
            <a:endParaRPr lang="it-IT"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71C61F-8BDA-04B6-CBBB-F43B567757E2}"/>
              </a:ext>
            </a:extLst>
          </p:cNvPr>
          <p:cNvSpPr>
            <a:spLocks noGrp="1"/>
          </p:cNvSpPr>
          <p:nvPr>
            <p:ph type="title"/>
          </p:nvPr>
        </p:nvSpPr>
        <p:spPr>
          <a:xfrm>
            <a:off x="550863" y="549275"/>
            <a:ext cx="11090274" cy="1332000"/>
          </a:xfrm>
        </p:spPr>
        <p:txBody>
          <a:bodyPr wrap="square" anchor="t">
            <a:normAutofit/>
          </a:bodyPr>
          <a:lstStyle/>
          <a:p>
            <a:r>
              <a:rPr lang="it-IT" dirty="0"/>
              <a:t>Strani Attrattori e Frattali</a:t>
            </a:r>
          </a:p>
        </p:txBody>
      </p:sp>
      <p:pic>
        <p:nvPicPr>
          <p:cNvPr id="2050" name="Picture 2" descr="Ammassi stellari, compagnie di astri nascenti – MEDIA INAF">
            <a:extLst>
              <a:ext uri="{FF2B5EF4-FFF2-40B4-BE49-F238E27FC236}">
                <a16:creationId xmlns:a16="http://schemas.microsoft.com/office/drawing/2014/main" id="{DD5DAB46-AA7A-97DD-9E83-3681453B4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815" b="16676"/>
          <a:stretch/>
        </p:blipFill>
        <p:spPr bwMode="auto">
          <a:xfrm>
            <a:off x="550862" y="2097175"/>
            <a:ext cx="5435600" cy="3995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2ED3D5E0-7BF4-8FAC-F15C-60F2564813EB}"/>
              </a:ext>
            </a:extLst>
          </p:cNvPr>
          <p:cNvSpPr>
            <a:spLocks noGrp="1"/>
          </p:cNvSpPr>
          <p:nvPr>
            <p:ph sz="half" idx="2"/>
          </p:nvPr>
        </p:nvSpPr>
        <p:spPr>
          <a:xfrm>
            <a:off x="6205538" y="2097175"/>
            <a:ext cx="5435600" cy="3995650"/>
          </a:xfrm>
        </p:spPr>
        <p:txBody>
          <a:bodyPr wrap="square">
            <a:normAutofit/>
          </a:bodyPr>
          <a:lstStyle/>
          <a:p>
            <a:r>
              <a:rPr lang="it-IT" sz="1900" dirty="0"/>
              <a:t>Le interazioni all’interno di un ammasso molto denso di stelle sono un tipico esempio di problema di n corpi con  n elevatissimo. </a:t>
            </a:r>
          </a:p>
          <a:p>
            <a:r>
              <a:rPr lang="it-IT" sz="1900" dirty="0"/>
              <a:t>Tentare di predire l’evoluzione dinamica di un tale sistema sarebbe del tutto inutile visto che già per tre corpi che interagiscono è stata sancita da parte di Henri </a:t>
            </a:r>
            <a:r>
              <a:rPr lang="it-IT" sz="1900" dirty="0" err="1"/>
              <a:t>Poincarè</a:t>
            </a:r>
            <a:r>
              <a:rPr lang="it-IT" sz="1900" dirty="0"/>
              <a:t>  l’insolubilità del problema. </a:t>
            </a:r>
          </a:p>
          <a:p>
            <a:r>
              <a:rPr lang="it-IT" sz="1900" dirty="0"/>
              <a:t>L’astronomo Michel </a:t>
            </a:r>
            <a:r>
              <a:rPr lang="it-IT" sz="1900" dirty="0" err="1"/>
              <a:t>Hénon</a:t>
            </a:r>
            <a:r>
              <a:rPr lang="it-IT" sz="1900" dirty="0"/>
              <a:t>, ispirandosi a modelli metereologici, in particolare ai lavori di Lorentz, ha affrontato la questione matematicamente attraverso una particolare trasformazione bi-dimensionale</a:t>
            </a:r>
          </a:p>
        </p:txBody>
      </p:sp>
    </p:spTree>
    <p:extLst>
      <p:ext uri="{BB962C8B-B14F-4D97-AF65-F5344CB8AC3E}">
        <p14:creationId xmlns:p14="http://schemas.microsoft.com/office/powerpoint/2010/main" val="2154574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79FFD-110C-F3B1-D847-A5EB5A7B7C0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3CAFDC0-A078-74BE-3C8E-11775ACC9BF9}"/>
              </a:ext>
            </a:extLst>
          </p:cNvPr>
          <p:cNvSpPr>
            <a:spLocks noGrp="1"/>
          </p:cNvSpPr>
          <p:nvPr>
            <p:ph type="title"/>
          </p:nvPr>
        </p:nvSpPr>
        <p:spPr/>
        <p:txBody>
          <a:bodyPr/>
          <a:lstStyle/>
          <a:p>
            <a:r>
              <a:rPr lang="it-IT" dirty="0"/>
              <a:t>Strani Attrattori e Frattali</a:t>
            </a:r>
          </a:p>
        </p:txBody>
      </p:sp>
      <p:pic>
        <p:nvPicPr>
          <p:cNvPr id="5" name="Immagine 4" descr="Immagine che contiene oscurità, nero, spazio, astronomia&#10;&#10;Descrizione generata automaticamente">
            <a:extLst>
              <a:ext uri="{FF2B5EF4-FFF2-40B4-BE49-F238E27FC236}">
                <a16:creationId xmlns:a16="http://schemas.microsoft.com/office/drawing/2014/main" id="{AE22D49E-6F2B-B632-656D-E22062D284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38" y="1342203"/>
            <a:ext cx="6037190" cy="5317998"/>
          </a:xfrm>
          <a:prstGeom prst="rect">
            <a:avLst/>
          </a:prstGeom>
        </p:spPr>
      </p:pic>
      <p:sp>
        <p:nvSpPr>
          <p:cNvPr id="6" name="Segnaposto contenuto 2">
            <a:extLst>
              <a:ext uri="{FF2B5EF4-FFF2-40B4-BE49-F238E27FC236}">
                <a16:creationId xmlns:a16="http://schemas.microsoft.com/office/drawing/2014/main" id="{FF178B32-D35F-A665-3E98-B2210747E05E}"/>
              </a:ext>
            </a:extLst>
          </p:cNvPr>
          <p:cNvSpPr txBox="1">
            <a:spLocks/>
          </p:cNvSpPr>
          <p:nvPr/>
        </p:nvSpPr>
        <p:spPr>
          <a:xfrm>
            <a:off x="6785810" y="1342203"/>
            <a:ext cx="4855327" cy="5317998"/>
          </a:xfrm>
          <a:prstGeom prst="rect">
            <a:avLst/>
          </a:prstGeom>
        </p:spPr>
        <p:txBody>
          <a:bodyPr wrap="square">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900" dirty="0"/>
              <a:t>L'attrattore di </a:t>
            </a:r>
            <a:r>
              <a:rPr lang="it-IT" sz="1900" dirty="0" err="1"/>
              <a:t>Hénon</a:t>
            </a:r>
            <a:r>
              <a:rPr lang="it-IT" sz="1900" dirty="0"/>
              <a:t> è un attrattore strano ideato da Michel </a:t>
            </a:r>
            <a:r>
              <a:rPr lang="it-IT" sz="1900" dirty="0" err="1"/>
              <a:t>Hénon</a:t>
            </a:r>
            <a:r>
              <a:rPr lang="it-IT" sz="1900" dirty="0"/>
              <a:t>, astronomo all'Osservatorio di Nizza.</a:t>
            </a:r>
          </a:p>
          <a:p>
            <a:endParaRPr lang="it-IT" sz="1900" dirty="0"/>
          </a:p>
          <a:p>
            <a:r>
              <a:rPr lang="it-IT" sz="1900" dirty="0"/>
              <a:t>Egli osservò che per determinati valori di energia le intersezioni tra le orbite degli oggetti celesti ed un piano immaginario davano luogo ad una forma geometrica abbastanza regolare, mentre per energie più elevate, tali orbite erano caotiche. Studiò allora un modello geometrico che fosse dato da semplici trasformazioni topologiche come stiramenti e contrazioni.</a:t>
            </a:r>
          </a:p>
        </p:txBody>
      </p:sp>
    </p:spTree>
    <p:extLst>
      <p:ext uri="{BB962C8B-B14F-4D97-AF65-F5344CB8AC3E}">
        <p14:creationId xmlns:p14="http://schemas.microsoft.com/office/powerpoint/2010/main" val="2454925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A9E49E-6FDD-5E0E-226F-6CF39B08CA75}"/>
              </a:ext>
            </a:extLst>
          </p:cNvPr>
          <p:cNvSpPr>
            <a:spLocks noGrp="1"/>
          </p:cNvSpPr>
          <p:nvPr>
            <p:ph type="title"/>
          </p:nvPr>
        </p:nvSpPr>
        <p:spPr>
          <a:xfrm>
            <a:off x="550863" y="4508500"/>
            <a:ext cx="4500562" cy="1562959"/>
          </a:xfrm>
        </p:spPr>
        <p:txBody>
          <a:bodyPr wrap="square" anchor="t">
            <a:normAutofit/>
          </a:bodyPr>
          <a:lstStyle/>
          <a:p>
            <a:r>
              <a:rPr lang="it-IT" dirty="0"/>
              <a:t>Tutto è dunque perduto?</a:t>
            </a:r>
          </a:p>
        </p:txBody>
      </p:sp>
      <p:pic>
        <p:nvPicPr>
          <p:cNvPr id="7" name="Immagine 6" descr="Immagine che contiene spazio, cielo, Spazio esterno&#10;&#10;Descrizione generata automaticamente">
            <a:extLst>
              <a:ext uri="{FF2B5EF4-FFF2-40B4-BE49-F238E27FC236}">
                <a16:creationId xmlns:a16="http://schemas.microsoft.com/office/drawing/2014/main" id="{71BFE752-4BA4-33EA-C802-BF44D95BBD96}"/>
              </a:ext>
            </a:extLst>
          </p:cNvPr>
          <p:cNvPicPr>
            <a:picLocks noChangeAspect="1"/>
          </p:cNvPicPr>
          <p:nvPr/>
        </p:nvPicPr>
        <p:blipFill>
          <a:blip r:embed="rId2">
            <a:extLst>
              <a:ext uri="{28A0092B-C50C-407E-A947-70E740481C1C}">
                <a14:useLocalDpi xmlns:a14="http://schemas.microsoft.com/office/drawing/2010/main" val="0"/>
              </a:ext>
            </a:extLst>
          </a:blip>
          <a:srcRect t="32376" b="36649"/>
          <a:stretch/>
        </p:blipFill>
        <p:spPr>
          <a:xfrm>
            <a:off x="20" y="10"/>
            <a:ext cx="12191980" cy="3776462"/>
          </a:xfrm>
          <a:prstGeom prst="rect">
            <a:avLst/>
          </a:prstGeom>
          <a:noFill/>
        </p:spPr>
      </p:pic>
      <p:sp>
        <p:nvSpPr>
          <p:cNvPr id="3" name="Segnaposto contenuto 2">
            <a:extLst>
              <a:ext uri="{FF2B5EF4-FFF2-40B4-BE49-F238E27FC236}">
                <a16:creationId xmlns:a16="http://schemas.microsoft.com/office/drawing/2014/main" id="{FC1708CC-0C7E-1F10-21A2-9278662D6C2F}"/>
              </a:ext>
            </a:extLst>
          </p:cNvPr>
          <p:cNvSpPr>
            <a:spLocks noGrp="1"/>
          </p:cNvSpPr>
          <p:nvPr>
            <p:ph sz="quarter" idx="15"/>
          </p:nvPr>
        </p:nvSpPr>
        <p:spPr>
          <a:xfrm>
            <a:off x="5051425" y="4000500"/>
            <a:ext cx="6940398" cy="2552700"/>
          </a:xfrm>
          <a:ln>
            <a:noFill/>
          </a:ln>
        </p:spPr>
        <p:txBody>
          <a:bodyPr wrap="square">
            <a:normAutofit lnSpcReduction="10000"/>
          </a:bodyPr>
          <a:lstStyle/>
          <a:p>
            <a:pPr algn="just">
              <a:lnSpc>
                <a:spcPct val="100000"/>
              </a:lnSpc>
            </a:pPr>
            <a:r>
              <a:rPr lang="it-IT" sz="2400" dirty="0"/>
              <a:t>Il sistema meteorologico è caotico perché è estremamente sensibile alle condizioni iniziali: piccole variazioni possono portare a risultati molto diversi nel tempo. </a:t>
            </a:r>
          </a:p>
          <a:p>
            <a:pPr algn="just">
              <a:lnSpc>
                <a:spcPct val="100000"/>
              </a:lnSpc>
            </a:pPr>
            <a:r>
              <a:rPr lang="it-IT" sz="2400" dirty="0"/>
              <a:t>Questo significa che le previsioni a lungo termine diventano rapidamente inaffidabili perché gli errori si amplificano esponenzialmente.</a:t>
            </a:r>
          </a:p>
        </p:txBody>
      </p:sp>
    </p:spTree>
    <p:extLst>
      <p:ext uri="{BB962C8B-B14F-4D97-AF65-F5344CB8AC3E}">
        <p14:creationId xmlns:p14="http://schemas.microsoft.com/office/powerpoint/2010/main" val="104594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EB62B-5FED-F410-3D0F-54C1996BDA2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76AF168-80A8-6FE9-2DCF-396D860F6B40}"/>
              </a:ext>
            </a:extLst>
          </p:cNvPr>
          <p:cNvSpPr>
            <a:spLocks noGrp="1"/>
          </p:cNvSpPr>
          <p:nvPr>
            <p:ph type="title"/>
          </p:nvPr>
        </p:nvSpPr>
        <p:spPr>
          <a:xfrm>
            <a:off x="550863" y="4508500"/>
            <a:ext cx="4500562" cy="1562959"/>
          </a:xfrm>
        </p:spPr>
        <p:txBody>
          <a:bodyPr wrap="square" anchor="t">
            <a:normAutofit/>
          </a:bodyPr>
          <a:lstStyle/>
          <a:p>
            <a:r>
              <a:rPr lang="it-IT" dirty="0"/>
              <a:t>Tutto è dunque perduto?</a:t>
            </a:r>
          </a:p>
        </p:txBody>
      </p:sp>
      <p:pic>
        <p:nvPicPr>
          <p:cNvPr id="7" name="Immagine 6" descr="Immagine che contiene spazio, cielo, Spazio esterno&#10;&#10;Descrizione generata automaticamente">
            <a:extLst>
              <a:ext uri="{FF2B5EF4-FFF2-40B4-BE49-F238E27FC236}">
                <a16:creationId xmlns:a16="http://schemas.microsoft.com/office/drawing/2014/main" id="{6C8F5879-BD2A-2027-8078-337365E765DD}"/>
              </a:ext>
            </a:extLst>
          </p:cNvPr>
          <p:cNvPicPr>
            <a:picLocks noChangeAspect="1"/>
          </p:cNvPicPr>
          <p:nvPr/>
        </p:nvPicPr>
        <p:blipFill>
          <a:blip r:embed="rId2">
            <a:extLst>
              <a:ext uri="{28A0092B-C50C-407E-A947-70E740481C1C}">
                <a14:useLocalDpi xmlns:a14="http://schemas.microsoft.com/office/drawing/2010/main" val="0"/>
              </a:ext>
            </a:extLst>
          </a:blip>
          <a:srcRect t="32376" b="36649"/>
          <a:stretch/>
        </p:blipFill>
        <p:spPr>
          <a:xfrm>
            <a:off x="20" y="10"/>
            <a:ext cx="12191980" cy="3776462"/>
          </a:xfrm>
          <a:prstGeom prst="rect">
            <a:avLst/>
          </a:prstGeom>
          <a:noFill/>
        </p:spPr>
      </p:pic>
      <p:sp>
        <p:nvSpPr>
          <p:cNvPr id="3" name="Segnaposto contenuto 2">
            <a:extLst>
              <a:ext uri="{FF2B5EF4-FFF2-40B4-BE49-F238E27FC236}">
                <a16:creationId xmlns:a16="http://schemas.microsoft.com/office/drawing/2014/main" id="{381A59CB-FFF8-A0E7-3163-A6FF215387E3}"/>
              </a:ext>
            </a:extLst>
          </p:cNvPr>
          <p:cNvSpPr>
            <a:spLocks noGrp="1"/>
          </p:cNvSpPr>
          <p:nvPr>
            <p:ph sz="quarter" idx="15"/>
          </p:nvPr>
        </p:nvSpPr>
        <p:spPr>
          <a:xfrm>
            <a:off x="5051425" y="4000500"/>
            <a:ext cx="6940398" cy="2552700"/>
          </a:xfrm>
          <a:ln>
            <a:noFill/>
          </a:ln>
        </p:spPr>
        <p:txBody>
          <a:bodyPr wrap="square">
            <a:normAutofit/>
          </a:bodyPr>
          <a:lstStyle/>
          <a:p>
            <a:pPr algn="just">
              <a:lnSpc>
                <a:spcPct val="100000"/>
              </a:lnSpc>
            </a:pPr>
            <a:r>
              <a:rPr lang="it-IT" sz="2400" dirty="0"/>
              <a:t>Tuttavia, nonostante questa imprevedibilità a livello di singoli eventi, il clima segue delle regole statistiche più stabili. Questo perché il comportamento globale dell’atmosfera è vincolato da fattori come l’energia solare, la composizione atmosferica e la distribuzione delle terre e degli oceani.</a:t>
            </a:r>
            <a:endParaRPr lang="it-IT" sz="2800" dirty="0"/>
          </a:p>
        </p:txBody>
      </p:sp>
    </p:spTree>
    <p:extLst>
      <p:ext uri="{BB962C8B-B14F-4D97-AF65-F5344CB8AC3E}">
        <p14:creationId xmlns:p14="http://schemas.microsoft.com/office/powerpoint/2010/main" val="363475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B72CAD-12E8-C57F-0A08-1C7C8D94FF4A}"/>
              </a:ext>
            </a:extLst>
          </p:cNvPr>
          <p:cNvSpPr>
            <a:spLocks noGrp="1"/>
          </p:cNvSpPr>
          <p:nvPr>
            <p:ph type="title"/>
          </p:nvPr>
        </p:nvSpPr>
        <p:spPr>
          <a:xfrm>
            <a:off x="550863" y="549275"/>
            <a:ext cx="11090274" cy="1332000"/>
          </a:xfrm>
        </p:spPr>
        <p:txBody>
          <a:bodyPr wrap="square" anchor="t">
            <a:normAutofit/>
          </a:bodyPr>
          <a:lstStyle/>
          <a:p>
            <a:r>
              <a:rPr lang="it-IT" dirty="0"/>
              <a:t>Viaggio a Iperione</a:t>
            </a:r>
          </a:p>
        </p:txBody>
      </p:sp>
      <p:sp>
        <p:nvSpPr>
          <p:cNvPr id="4" name="Segnaposto contenuto 3">
            <a:extLst>
              <a:ext uri="{FF2B5EF4-FFF2-40B4-BE49-F238E27FC236}">
                <a16:creationId xmlns:a16="http://schemas.microsoft.com/office/drawing/2014/main" id="{C323E6B0-9A26-267A-650E-E3522DD1B2AC}"/>
              </a:ext>
            </a:extLst>
          </p:cNvPr>
          <p:cNvSpPr>
            <a:spLocks noGrp="1"/>
          </p:cNvSpPr>
          <p:nvPr>
            <p:ph sz="half" idx="1"/>
          </p:nvPr>
        </p:nvSpPr>
        <p:spPr>
          <a:xfrm>
            <a:off x="550862" y="2097175"/>
            <a:ext cx="5435600" cy="3995650"/>
          </a:xfrm>
        </p:spPr>
        <p:txBody>
          <a:bodyPr wrap="square">
            <a:normAutofit/>
          </a:bodyPr>
          <a:lstStyle/>
          <a:p>
            <a:pPr marL="0" indent="0">
              <a:lnSpc>
                <a:spcPct val="100000"/>
              </a:lnSpc>
              <a:buNone/>
            </a:pPr>
            <a:r>
              <a:rPr lang="it-IT" sz="1600" dirty="0"/>
              <a:t>Di Iperione e delle sue incerte origini Diodoro Siculo scrive:</a:t>
            </a:r>
          </a:p>
          <a:p>
            <a:pPr marL="0" indent="0">
              <a:lnSpc>
                <a:spcPct val="100000"/>
              </a:lnSpc>
              <a:buNone/>
            </a:pPr>
            <a:endParaRPr lang="it-IT" sz="1600" dirty="0"/>
          </a:p>
          <a:p>
            <a:pPr marL="0" indent="0">
              <a:lnSpc>
                <a:spcPct val="100000"/>
              </a:lnSpc>
              <a:buNone/>
            </a:pPr>
            <a:r>
              <a:rPr lang="it-IT" sz="1600" dirty="0"/>
              <a:t>«Di Hyperion ci viene detto che fu il primo a capire, con diligente attenzione e osservazione, il movimento sia del sole e della luna e delle altre stelle, sia delle stagioni, in quanto sono causati da questi corpi e per far conoscere questi fatti agli altri, e che per questo motivo fu chiamato padre di questi corpi, dal momento che aveva generato, per così dire, la speculazione su di loro e sulla loro natura.»</a:t>
            </a:r>
          </a:p>
          <a:p>
            <a:pPr marL="0" indent="0">
              <a:lnSpc>
                <a:spcPct val="100000"/>
              </a:lnSpc>
              <a:buNone/>
            </a:pPr>
            <a:endParaRPr lang="it-IT" sz="1600" dirty="0"/>
          </a:p>
          <a:p>
            <a:pPr marL="0" indent="0">
              <a:lnSpc>
                <a:spcPct val="100000"/>
              </a:lnSpc>
              <a:buNone/>
            </a:pPr>
            <a:r>
              <a:rPr lang="it-IT" sz="1600" dirty="0"/>
              <a:t>Diodoro Siculo, Biblioteca Historica, libro V. 67</a:t>
            </a:r>
          </a:p>
        </p:txBody>
      </p:sp>
      <p:pic>
        <p:nvPicPr>
          <p:cNvPr id="1026" name="Picture 2" descr="prompt: &quot;il Titano Iperione&quot; : r/midjourney">
            <a:extLst>
              <a:ext uri="{FF2B5EF4-FFF2-40B4-BE49-F238E27FC236}">
                <a16:creationId xmlns:a16="http://schemas.microsoft.com/office/drawing/2014/main" id="{16AED9BF-8C74-B0C2-5425-217810590E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89670" y="1071188"/>
            <a:ext cx="5021637" cy="50216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24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92B5C-6EFE-3C82-9C65-11F34D787E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D917254-B964-B9FD-C404-EFB86F70D75B}"/>
              </a:ext>
            </a:extLst>
          </p:cNvPr>
          <p:cNvSpPr>
            <a:spLocks noGrp="1"/>
          </p:cNvSpPr>
          <p:nvPr>
            <p:ph type="title"/>
          </p:nvPr>
        </p:nvSpPr>
        <p:spPr>
          <a:xfrm>
            <a:off x="229131" y="210609"/>
            <a:ext cx="6865936" cy="1381125"/>
          </a:xfrm>
        </p:spPr>
        <p:txBody>
          <a:bodyPr wrap="square" anchor="b">
            <a:normAutofit/>
          </a:bodyPr>
          <a:lstStyle/>
          <a:p>
            <a:r>
              <a:rPr lang="it-IT" dirty="0"/>
              <a:t>Tutto è dunque perduto?</a:t>
            </a:r>
          </a:p>
        </p:txBody>
      </p:sp>
      <p:sp>
        <p:nvSpPr>
          <p:cNvPr id="3" name="Segnaposto contenuto 2">
            <a:extLst>
              <a:ext uri="{FF2B5EF4-FFF2-40B4-BE49-F238E27FC236}">
                <a16:creationId xmlns:a16="http://schemas.microsoft.com/office/drawing/2014/main" id="{0447642C-2A5C-4437-CD83-2F3725B6362E}"/>
              </a:ext>
            </a:extLst>
          </p:cNvPr>
          <p:cNvSpPr>
            <a:spLocks noGrp="1"/>
          </p:cNvSpPr>
          <p:nvPr>
            <p:ph sz="quarter" idx="15"/>
          </p:nvPr>
        </p:nvSpPr>
        <p:spPr>
          <a:xfrm>
            <a:off x="229131" y="2047283"/>
            <a:ext cx="4969402" cy="4600108"/>
          </a:xfrm>
        </p:spPr>
        <p:txBody>
          <a:bodyPr wrap="square">
            <a:normAutofit lnSpcReduction="10000"/>
          </a:bodyPr>
          <a:lstStyle/>
          <a:p>
            <a:pPr marL="342900" indent="-342900">
              <a:buFont typeface="Arial" panose="020B0604020202020204" pitchFamily="34" charset="0"/>
              <a:buChar char="•"/>
            </a:pPr>
            <a:r>
              <a:rPr lang="it-IT" dirty="0"/>
              <a:t>È un po’ come lanciare un dado truccato: non possiamo sapere il risultato di un singolo lancio, ma possiamo stimare la frequenza media dei diversi esiti nel lungo periodo. </a:t>
            </a:r>
          </a:p>
          <a:p>
            <a:pPr marL="342900" indent="-342900">
              <a:buFont typeface="Arial" panose="020B0604020202020204" pitchFamily="34" charset="0"/>
              <a:buChar char="•"/>
            </a:pPr>
            <a:r>
              <a:rPr lang="it-IT" dirty="0"/>
              <a:t>Allo stesso modo, non possiamo prevedere il tempo atmosferico tra un mese, ma possiamo dire con buona certezza quali saranno le temperature medie in estate o in inverno tra 50 anni.</a:t>
            </a:r>
          </a:p>
        </p:txBody>
      </p:sp>
      <p:pic>
        <p:nvPicPr>
          <p:cNvPr id="5" name="Immagine 4" descr="Immagine che contiene Giochi, Giochi e sport indoor, persona, tavolo&#10;&#10;Descrizione generata automaticamente">
            <a:extLst>
              <a:ext uri="{FF2B5EF4-FFF2-40B4-BE49-F238E27FC236}">
                <a16:creationId xmlns:a16="http://schemas.microsoft.com/office/drawing/2014/main" id="{5EA43012-473F-82F8-5715-0C16A1A961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p:spPr>
      </p:pic>
    </p:spTree>
    <p:extLst>
      <p:ext uri="{BB962C8B-B14F-4D97-AF65-F5344CB8AC3E}">
        <p14:creationId xmlns:p14="http://schemas.microsoft.com/office/powerpoint/2010/main" val="14075081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C52B6-FCCD-6DDD-C1FA-CEB7C4BF6F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302E6DB-AF27-362E-A2E2-A763C1F62DDE}"/>
              </a:ext>
            </a:extLst>
          </p:cNvPr>
          <p:cNvSpPr>
            <a:spLocks noGrp="1"/>
          </p:cNvSpPr>
          <p:nvPr>
            <p:ph type="title"/>
          </p:nvPr>
        </p:nvSpPr>
        <p:spPr>
          <a:xfrm>
            <a:off x="229131" y="210609"/>
            <a:ext cx="6865936" cy="1381125"/>
          </a:xfrm>
        </p:spPr>
        <p:txBody>
          <a:bodyPr wrap="square" anchor="b">
            <a:normAutofit/>
          </a:bodyPr>
          <a:lstStyle/>
          <a:p>
            <a:r>
              <a:rPr lang="it-IT" dirty="0"/>
              <a:t>Tutto è dunque perduto?</a:t>
            </a:r>
          </a:p>
        </p:txBody>
      </p:sp>
      <p:sp>
        <p:nvSpPr>
          <p:cNvPr id="3" name="Segnaposto contenuto 2">
            <a:extLst>
              <a:ext uri="{FF2B5EF4-FFF2-40B4-BE49-F238E27FC236}">
                <a16:creationId xmlns:a16="http://schemas.microsoft.com/office/drawing/2014/main" id="{CF43DAC9-A90F-F5A2-8CD2-570CEEF9F294}"/>
              </a:ext>
            </a:extLst>
          </p:cNvPr>
          <p:cNvSpPr>
            <a:spLocks noGrp="1"/>
          </p:cNvSpPr>
          <p:nvPr>
            <p:ph sz="quarter" idx="15"/>
          </p:nvPr>
        </p:nvSpPr>
        <p:spPr>
          <a:xfrm>
            <a:off x="229131" y="2047283"/>
            <a:ext cx="4969402" cy="4600108"/>
          </a:xfrm>
        </p:spPr>
        <p:txBody>
          <a:bodyPr wrap="square">
            <a:normAutofit/>
          </a:bodyPr>
          <a:lstStyle/>
          <a:p>
            <a:pPr marL="342900" indent="-342900">
              <a:buFont typeface="Arial" panose="020B0604020202020204" pitchFamily="34" charset="0"/>
              <a:buChar char="•"/>
            </a:pPr>
            <a:r>
              <a:rPr lang="it-IT" dirty="0"/>
              <a:t>Questa differenza tra </a:t>
            </a:r>
            <a:r>
              <a:rPr lang="it-IT" b="1" dirty="0">
                <a:solidFill>
                  <a:srgbClr val="FFFF00">
                    <a:alpha val="60000"/>
                  </a:srgbClr>
                </a:solidFill>
              </a:rPr>
              <a:t>previsione deterministica</a:t>
            </a:r>
            <a:r>
              <a:rPr lang="it-IT" dirty="0"/>
              <a:t> (cosa accadrà esattamente) e </a:t>
            </a:r>
            <a:r>
              <a:rPr lang="it-IT" b="1" dirty="0">
                <a:solidFill>
                  <a:srgbClr val="FFFF00">
                    <a:alpha val="60000"/>
                  </a:srgbClr>
                </a:solidFill>
              </a:rPr>
              <a:t>previsione statistica</a:t>
            </a:r>
            <a:r>
              <a:rPr lang="it-IT" dirty="0"/>
              <a:t> (qual è la tendenza media) è ciò che permette alla climatologia di fare proiezioni affidabili sul lungo termine, mentre la meteorologia ha limiti sulle previsioni oltre pochi giorni.</a:t>
            </a:r>
          </a:p>
        </p:txBody>
      </p:sp>
      <p:pic>
        <p:nvPicPr>
          <p:cNvPr id="5" name="Immagine 4" descr="Immagine che contiene Giochi, Giochi e sport indoor, persona, tavolo&#10;&#10;Descrizione generata automaticamente">
            <a:extLst>
              <a:ext uri="{FF2B5EF4-FFF2-40B4-BE49-F238E27FC236}">
                <a16:creationId xmlns:a16="http://schemas.microsoft.com/office/drawing/2014/main" id="{A6D94783-B6EE-9080-BA0B-43836E0DF9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p:spPr>
      </p:pic>
    </p:spTree>
    <p:extLst>
      <p:ext uri="{BB962C8B-B14F-4D97-AF65-F5344CB8AC3E}">
        <p14:creationId xmlns:p14="http://schemas.microsoft.com/office/powerpoint/2010/main" val="2786084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48806B-6C22-72BA-81BE-FA97AF2F577C}"/>
              </a:ext>
            </a:extLst>
          </p:cNvPr>
          <p:cNvSpPr>
            <a:spLocks noGrp="1"/>
          </p:cNvSpPr>
          <p:nvPr>
            <p:ph type="title"/>
          </p:nvPr>
        </p:nvSpPr>
        <p:spPr/>
        <p:txBody>
          <a:bodyPr/>
          <a:lstStyle/>
          <a:p>
            <a:r>
              <a:rPr lang="it-IT" dirty="0"/>
              <a:t>Riassumendo…</a:t>
            </a:r>
          </a:p>
        </p:txBody>
      </p:sp>
      <p:sp>
        <p:nvSpPr>
          <p:cNvPr id="3" name="Segnaposto contenuto 2">
            <a:extLst>
              <a:ext uri="{FF2B5EF4-FFF2-40B4-BE49-F238E27FC236}">
                <a16:creationId xmlns:a16="http://schemas.microsoft.com/office/drawing/2014/main" id="{2E761FE8-8754-09A0-0D51-4A8B61C9638B}"/>
              </a:ext>
            </a:extLst>
          </p:cNvPr>
          <p:cNvSpPr>
            <a:spLocks noGrp="1"/>
          </p:cNvSpPr>
          <p:nvPr>
            <p:ph idx="1"/>
          </p:nvPr>
        </p:nvSpPr>
        <p:spPr>
          <a:xfrm>
            <a:off x="550863" y="1655999"/>
            <a:ext cx="11090274" cy="3979625"/>
          </a:xfrm>
        </p:spPr>
        <p:txBody>
          <a:bodyPr/>
          <a:lstStyle/>
          <a:p>
            <a:pPr marL="0" indent="0">
              <a:buNone/>
            </a:pPr>
            <a:r>
              <a:rPr lang="it-IT" sz="2400" dirty="0"/>
              <a:t>Caratteristiche principali dei Sistemi Dinamici</a:t>
            </a:r>
          </a:p>
          <a:p>
            <a:r>
              <a:rPr lang="it-IT" sz="2400" b="1" dirty="0"/>
              <a:t>Non linearità</a:t>
            </a:r>
            <a:r>
              <a:rPr lang="it-IT" sz="2400" dirty="0"/>
              <a:t>: Per esempio nel problema dei tre corpi le interazioni sono non lineari, e piccole variazioni nelle posizioni iniziali possono portare a traiettorie completamente diverse.</a:t>
            </a:r>
          </a:p>
          <a:p>
            <a:r>
              <a:rPr lang="it-IT" sz="2400" b="1" dirty="0"/>
              <a:t>Sensibilità alle condizioni iniziali</a:t>
            </a:r>
            <a:r>
              <a:rPr lang="it-IT" sz="2400" dirty="0"/>
              <a:t>: Anche una differenza impercettibile nella posizione o velocità iniziale può portare a un'evoluzione completamente diversa del sistema.</a:t>
            </a:r>
          </a:p>
          <a:p>
            <a:r>
              <a:rPr lang="it-IT" sz="2400" b="1" dirty="0"/>
              <a:t>Imprevedibilità a lungo termine</a:t>
            </a:r>
            <a:r>
              <a:rPr lang="it-IT" sz="2400" dirty="0"/>
              <a:t>: Nonostante le leggi fisiche siano conosciute, il comportamento futuro del sistema non può essere previsto con precisione dopo un certo intervallo di tempo.</a:t>
            </a:r>
          </a:p>
        </p:txBody>
      </p:sp>
    </p:spTree>
    <p:extLst>
      <p:ext uri="{BB962C8B-B14F-4D97-AF65-F5344CB8AC3E}">
        <p14:creationId xmlns:p14="http://schemas.microsoft.com/office/powerpoint/2010/main" val="3942406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FFEAFF-B0C8-0DC2-8FC5-7DFE3A30511B}"/>
              </a:ext>
            </a:extLst>
          </p:cNvPr>
          <p:cNvSpPr>
            <a:spLocks noGrp="1"/>
          </p:cNvSpPr>
          <p:nvPr>
            <p:ph type="title"/>
          </p:nvPr>
        </p:nvSpPr>
        <p:spPr>
          <a:xfrm>
            <a:off x="550864" y="549275"/>
            <a:ext cx="3566160" cy="3384550"/>
          </a:xfrm>
        </p:spPr>
        <p:txBody>
          <a:bodyPr wrap="square" anchor="b">
            <a:normAutofit/>
          </a:bodyPr>
          <a:lstStyle/>
          <a:p>
            <a:r>
              <a:rPr lang="it-IT" dirty="0"/>
              <a:t>Come finì la fiaba …</a:t>
            </a:r>
          </a:p>
        </p:txBody>
      </p:sp>
      <p:pic>
        <p:nvPicPr>
          <p:cNvPr id="5" name="Immagine 4" descr="Immagine che contiene vestiti, persona, interno, uomo&#10;&#10;Descrizione generata automaticamente">
            <a:extLst>
              <a:ext uri="{FF2B5EF4-FFF2-40B4-BE49-F238E27FC236}">
                <a16:creationId xmlns:a16="http://schemas.microsoft.com/office/drawing/2014/main" id="{5BB1C8B6-9C50-943C-81C7-46E4E72BB5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p:spPr>
      </p:pic>
    </p:spTree>
    <p:extLst>
      <p:ext uri="{BB962C8B-B14F-4D97-AF65-F5344CB8AC3E}">
        <p14:creationId xmlns:p14="http://schemas.microsoft.com/office/powerpoint/2010/main" val="293513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3" y="549275"/>
            <a:ext cx="11090274" cy="1332000"/>
          </a:xfrm>
        </p:spPr>
        <p:txBody>
          <a:bodyPr wrap="square" anchor="t">
            <a:normAutofit/>
          </a:bodyPr>
          <a:lstStyle/>
          <a:p>
            <a:r>
              <a:rPr dirty="0"/>
              <a:t>Viaggio a Iperione</a:t>
            </a:r>
          </a:p>
        </p:txBody>
      </p:sp>
      <p:sp>
        <p:nvSpPr>
          <p:cNvPr id="3" name="Content Placeholder 2"/>
          <p:cNvSpPr>
            <a:spLocks noGrp="1"/>
          </p:cNvSpPr>
          <p:nvPr>
            <p:ph sz="half" idx="2"/>
          </p:nvPr>
        </p:nvSpPr>
        <p:spPr>
          <a:xfrm>
            <a:off x="6205538" y="2097175"/>
            <a:ext cx="5435600" cy="3995650"/>
          </a:xfrm>
        </p:spPr>
        <p:txBody>
          <a:bodyPr wrap="square">
            <a:normAutofit/>
          </a:bodyPr>
          <a:lstStyle/>
          <a:p>
            <a:r>
              <a:rPr dirty="0"/>
              <a:t>5 </a:t>
            </a:r>
            <a:r>
              <a:rPr dirty="0" err="1"/>
              <a:t>settembre</a:t>
            </a:r>
            <a:r>
              <a:rPr dirty="0"/>
              <a:t> 1977: </a:t>
            </a:r>
            <a:r>
              <a:rPr dirty="0" err="1"/>
              <a:t>Lancio</a:t>
            </a:r>
            <a:r>
              <a:rPr dirty="0"/>
              <a:t> del Voyager 1.</a:t>
            </a:r>
          </a:p>
          <a:p>
            <a:r>
              <a:rPr dirty="0" err="1"/>
              <a:t>Iperione</a:t>
            </a:r>
            <a:r>
              <a:rPr dirty="0"/>
              <a:t>, satellite di </a:t>
            </a:r>
            <a:r>
              <a:rPr dirty="0" err="1"/>
              <a:t>Saturno</a:t>
            </a:r>
            <a:r>
              <a:rPr dirty="0"/>
              <a:t>, </a:t>
            </a:r>
            <a:r>
              <a:rPr dirty="0" err="1"/>
              <a:t>presenta</a:t>
            </a:r>
            <a:r>
              <a:rPr dirty="0"/>
              <a:t> un </a:t>
            </a:r>
            <a:r>
              <a:rPr dirty="0" err="1"/>
              <a:t>comportamento</a:t>
            </a:r>
            <a:r>
              <a:rPr dirty="0"/>
              <a:t> </a:t>
            </a:r>
            <a:r>
              <a:rPr dirty="0" err="1"/>
              <a:t>unico</a:t>
            </a:r>
            <a:r>
              <a:rPr dirty="0"/>
              <a:t> e </a:t>
            </a:r>
            <a:r>
              <a:rPr dirty="0" err="1"/>
              <a:t>caotico</a:t>
            </a:r>
            <a:r>
              <a:rPr dirty="0"/>
              <a:t>.</a:t>
            </a:r>
          </a:p>
          <a:p>
            <a:r>
              <a:rPr dirty="0"/>
              <a:t>Moto di </a:t>
            </a:r>
            <a:r>
              <a:rPr dirty="0" err="1"/>
              <a:t>rotazione</a:t>
            </a:r>
            <a:r>
              <a:rPr dirty="0"/>
              <a:t> </a:t>
            </a:r>
            <a:r>
              <a:rPr dirty="0" err="1"/>
              <a:t>imprevedibile</a:t>
            </a:r>
            <a:r>
              <a:rPr dirty="0"/>
              <a:t>, un </a:t>
            </a:r>
            <a:r>
              <a:rPr dirty="0" err="1"/>
              <a:t>esempio</a:t>
            </a:r>
            <a:r>
              <a:rPr dirty="0"/>
              <a:t> </a:t>
            </a:r>
            <a:r>
              <a:rPr dirty="0" err="1"/>
              <a:t>perfetto</a:t>
            </a:r>
            <a:r>
              <a:rPr dirty="0"/>
              <a:t> di </a:t>
            </a:r>
            <a:r>
              <a:rPr dirty="0" err="1"/>
              <a:t>caos</a:t>
            </a:r>
            <a:r>
              <a:rPr dirty="0"/>
              <a:t> </a:t>
            </a:r>
            <a:r>
              <a:rPr dirty="0" err="1"/>
              <a:t>nel</a:t>
            </a:r>
            <a:r>
              <a:rPr dirty="0"/>
              <a:t> Sistema Solare.</a:t>
            </a:r>
          </a:p>
        </p:txBody>
      </p:sp>
      <p:pic>
        <p:nvPicPr>
          <p:cNvPr id="2052" name="Picture 4">
            <a:extLst>
              <a:ext uri="{FF2B5EF4-FFF2-40B4-BE49-F238E27FC236}">
                <a16:creationId xmlns:a16="http://schemas.microsoft.com/office/drawing/2014/main" id="{64D7F426-1B0C-582B-AB2D-5A27F0E666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052" y="1671065"/>
            <a:ext cx="4421759" cy="44217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09B7DCF-B2BF-A47C-C074-60B3AC95C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11505"/>
            <a:ext cx="5634990" cy="5634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301CC6C-B3EE-2D52-0143-AAA94B41EB7E}"/>
              </a:ext>
            </a:extLst>
          </p:cNvPr>
          <p:cNvSpPr txBox="1">
            <a:spLocks/>
          </p:cNvSpPr>
          <p:nvPr/>
        </p:nvSpPr>
        <p:spPr>
          <a:xfrm>
            <a:off x="550863" y="549275"/>
            <a:ext cx="11090274" cy="1332000"/>
          </a:xfrm>
          <a:prstGeom prst="rect">
            <a:avLst/>
          </a:prstGeom>
        </p:spPr>
        <p:txBody>
          <a:bodyPr wrap="square" anchor="t">
            <a:normAutofit/>
          </a:bodyPr>
          <a:lstStyle>
            <a:lvl1pPr algn="l" defTabSz="914400" rtl="0" eaLnBrk="1" latinLnBrk="0" hangingPunct="1">
              <a:lnSpc>
                <a:spcPct val="90000"/>
              </a:lnSpc>
              <a:spcBef>
                <a:spcPct val="0"/>
              </a:spcBef>
              <a:buNone/>
              <a:defRPr lang="it-IT" sz="4800" kern="1200" dirty="0">
                <a:solidFill>
                  <a:schemeClr val="tx1"/>
                </a:solidFill>
                <a:latin typeface="+mj-lt"/>
                <a:ea typeface="+mj-ea"/>
                <a:cs typeface="+mj-cs"/>
              </a:defRPr>
            </a:lvl1pPr>
          </a:lstStyle>
          <a:p>
            <a:r>
              <a:rPr lang="it-IT" dirty="0"/>
              <a:t>Viaggio a Iperione</a:t>
            </a:r>
          </a:p>
        </p:txBody>
      </p:sp>
      <p:sp>
        <p:nvSpPr>
          <p:cNvPr id="6" name="Content Placeholder 2">
            <a:extLst>
              <a:ext uri="{FF2B5EF4-FFF2-40B4-BE49-F238E27FC236}">
                <a16:creationId xmlns:a16="http://schemas.microsoft.com/office/drawing/2014/main" id="{693B72EE-72A2-49F4-EF8B-867915522960}"/>
              </a:ext>
            </a:extLst>
          </p:cNvPr>
          <p:cNvSpPr txBox="1">
            <a:spLocks/>
          </p:cNvSpPr>
          <p:nvPr/>
        </p:nvSpPr>
        <p:spPr>
          <a:xfrm>
            <a:off x="660400" y="1658263"/>
            <a:ext cx="5008880" cy="4588232"/>
          </a:xfrm>
          <a:prstGeom prst="rect">
            <a:avLst/>
          </a:prstGeom>
        </p:spPr>
        <p:txBody>
          <a:bodyPr wrap="square">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La combinazione della gravità di Saturno, dell'attrazione delle altre lune in orbita attorno a Saturno e della strana forma di Hyperion creano una rotazione caotica e selvaggia: invece di presentare una faccia al pianeta, rotola da un capo all'altro in modo imprevedibile.</a:t>
            </a:r>
          </a:p>
        </p:txBody>
      </p:sp>
    </p:spTree>
    <p:extLst>
      <p:ext uri="{BB962C8B-B14F-4D97-AF65-F5344CB8AC3E}">
        <p14:creationId xmlns:p14="http://schemas.microsoft.com/office/powerpoint/2010/main" val="847399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 Guide to the Total Solar Eclipse | The New Yorker">
            <a:extLst>
              <a:ext uri="{FF2B5EF4-FFF2-40B4-BE49-F238E27FC236}">
                <a16:creationId xmlns:a16="http://schemas.microsoft.com/office/drawing/2014/main" id="{1C049E3A-2438-028C-E323-504ECC730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type="subTitle" idx="1"/>
          </p:nvPr>
        </p:nvSpPr>
        <p:spPr>
          <a:xfrm>
            <a:off x="0" y="3670126"/>
            <a:ext cx="12192000" cy="3187874"/>
          </a:xfrm>
        </p:spPr>
        <p:txBody>
          <a:bodyPr wrap="square">
            <a:normAutofit/>
          </a:bodyPr>
          <a:lstStyle/>
          <a:p>
            <a:pPr marL="540000" indent="-342900">
              <a:lnSpc>
                <a:spcPct val="150000"/>
              </a:lnSpc>
              <a:spcBef>
                <a:spcPts val="600"/>
              </a:spcBef>
              <a:spcAft>
                <a:spcPts val="600"/>
              </a:spcAft>
              <a:buFontTx/>
              <a:buChar char="-"/>
            </a:pPr>
            <a:r>
              <a:rPr lang="it-IT" sz="2400" dirty="0"/>
              <a:t>Data: 12 agosto 2026, massimo alle 17:47 UTC.</a:t>
            </a:r>
          </a:p>
          <a:p>
            <a:pPr marL="540000" indent="-342900">
              <a:lnSpc>
                <a:spcPct val="150000"/>
              </a:lnSpc>
              <a:spcBef>
                <a:spcPts val="600"/>
              </a:spcBef>
              <a:spcAft>
                <a:spcPts val="600"/>
              </a:spcAft>
              <a:buFontTx/>
              <a:buChar char="-"/>
            </a:pPr>
            <a:r>
              <a:rPr lang="it-IT" sz="2400" dirty="0"/>
              <a:t>Durata della totalità: circa 2 minuti e 18 secondi.</a:t>
            </a:r>
          </a:p>
          <a:p>
            <a:pPr marL="540000" indent="-342900">
              <a:lnSpc>
                <a:spcPct val="150000"/>
              </a:lnSpc>
              <a:spcBef>
                <a:spcPts val="600"/>
              </a:spcBef>
              <a:spcAft>
                <a:spcPts val="600"/>
              </a:spcAft>
              <a:buFontTx/>
              <a:buChar char="-"/>
            </a:pPr>
            <a:r>
              <a:rPr lang="it-IT" sz="2400" dirty="0"/>
              <a:t>Zona d'ombra attraversa Groenlandia, Islanda, nord della Spagna.</a:t>
            </a:r>
          </a:p>
          <a:p>
            <a:pPr marL="540000" indent="-342900">
              <a:lnSpc>
                <a:spcPct val="150000"/>
              </a:lnSpc>
              <a:spcBef>
                <a:spcPts val="600"/>
              </a:spcBef>
              <a:spcAft>
                <a:spcPts val="600"/>
              </a:spcAft>
              <a:buFontTx/>
              <a:buChar char="-"/>
            </a:pPr>
            <a:r>
              <a:rPr lang="it-IT" sz="2400" dirty="0"/>
              <a:t>Evento che illustra la precisione delle leggi gravitazionali.</a:t>
            </a:r>
          </a:p>
        </p:txBody>
      </p:sp>
      <p:sp>
        <p:nvSpPr>
          <p:cNvPr id="2" name="Title 1"/>
          <p:cNvSpPr>
            <a:spLocks noGrp="1"/>
          </p:cNvSpPr>
          <p:nvPr>
            <p:ph type="ctrTitle"/>
          </p:nvPr>
        </p:nvSpPr>
        <p:spPr>
          <a:xfrm>
            <a:off x="0" y="0"/>
            <a:ext cx="12191980" cy="1164921"/>
          </a:xfrm>
        </p:spPr>
        <p:txBody>
          <a:bodyPr wrap="square" anchor="b">
            <a:normAutofit/>
          </a:bodyPr>
          <a:lstStyle/>
          <a:p>
            <a:r>
              <a:rPr sz="4800" dirty="0"/>
              <a:t>Viaggio a Burgos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Il problema dei tre corpi</a:t>
            </a:r>
          </a:p>
        </p:txBody>
      </p:sp>
      <p:sp>
        <p:nvSpPr>
          <p:cNvPr id="6" name="Content Placeholder 2">
            <a:extLst>
              <a:ext uri="{FF2B5EF4-FFF2-40B4-BE49-F238E27FC236}">
                <a16:creationId xmlns:a16="http://schemas.microsoft.com/office/drawing/2014/main" id="{C533EE60-296A-5A42-C64D-EC7EA0E875BC}"/>
              </a:ext>
            </a:extLst>
          </p:cNvPr>
          <p:cNvSpPr txBox="1">
            <a:spLocks/>
          </p:cNvSpPr>
          <p:nvPr/>
        </p:nvSpPr>
        <p:spPr>
          <a:xfrm>
            <a:off x="660400" y="1658263"/>
            <a:ext cx="11214608" cy="4588232"/>
          </a:xfrm>
          <a:prstGeom prst="rect">
            <a:avLst/>
          </a:prstGeom>
        </p:spPr>
        <p:txBody>
          <a:bodyPr wrap="square">
            <a:norm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it-IT" dirty="0"/>
              <a:t>Si tratta di uno dei problemi più affascinanti della meccanica celeste: calcolare le traiettorie di tre corpi che si attraggono gravitazionalmente.</a:t>
            </a:r>
          </a:p>
          <a:p>
            <a:pPr>
              <a:buFont typeface="Arial" panose="020B0604020202020204" pitchFamily="34" charset="0"/>
              <a:buChar char="•"/>
            </a:pPr>
            <a:r>
              <a:rPr lang="it-IT" dirty="0"/>
              <a:t>A differenza del problema a due corpi (dove le orbite seguono leggi ben definite come ellissi, parabole o iperboli), il problema dei tre corpi non ha una soluzione analitica generale.</a:t>
            </a:r>
          </a:p>
          <a:p>
            <a:pPr>
              <a:buFont typeface="Arial" panose="020B0604020202020204" pitchFamily="34" charset="0"/>
              <a:buChar char="•"/>
            </a:pPr>
            <a:r>
              <a:rPr lang="it-IT" b="1" dirty="0"/>
              <a:t>Sensibilità alle condizioni iniziali</a:t>
            </a:r>
            <a:r>
              <a:rPr lang="it-IT" dirty="0"/>
              <a:t>: Piccolissime variazioni nelle posizioni o velocità iniziali possono portare a traiettorie completamente diverse.</a:t>
            </a:r>
          </a:p>
          <a:p>
            <a:pPr>
              <a:buFont typeface="Arial" panose="020B0604020202020204" pitchFamily="34" charset="0"/>
              <a:buChar char="•"/>
            </a:pPr>
            <a:r>
              <a:rPr lang="it-IT" b="1" dirty="0"/>
              <a:t>Comportamento caotico</a:t>
            </a:r>
            <a:r>
              <a:rPr lang="it-IT" dirty="0"/>
              <a:t>: Le interazioni gravitazionali possono causare movimenti complessi, imprevedibili e non ripetibili nel tempo.</a:t>
            </a:r>
          </a:p>
          <a:p>
            <a:pPr>
              <a:buFont typeface="Arial" panose="020B0604020202020204" pitchFamily="34" charset="0"/>
              <a:buChar char="•"/>
            </a:pPr>
            <a:endParaRPr lang="it-IT"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1CE280-57C7-68FB-B2CE-348A397B2412}"/>
              </a:ext>
            </a:extLst>
          </p:cNvPr>
          <p:cNvSpPr>
            <a:spLocks noGrp="1"/>
          </p:cNvSpPr>
          <p:nvPr>
            <p:ph type="title"/>
          </p:nvPr>
        </p:nvSpPr>
        <p:spPr/>
        <p:txBody>
          <a:bodyPr/>
          <a:lstStyle/>
          <a:p>
            <a:r>
              <a:rPr lang="it-IT" dirty="0"/>
              <a:t>Il problema dei tre corpi</a:t>
            </a:r>
          </a:p>
        </p:txBody>
      </p:sp>
      <p:pic>
        <p:nvPicPr>
          <p:cNvPr id="4" name="Three-Body Problem Simulation with 3 Free Masses ｜ Gravity ｜ Physics Simulations">
            <a:hlinkClick r:id="" action="ppaction://media"/>
            <a:extLst>
              <a:ext uri="{FF2B5EF4-FFF2-40B4-BE49-F238E27FC236}">
                <a16:creationId xmlns:a16="http://schemas.microsoft.com/office/drawing/2014/main" id="{3DAD3B0F-DFFD-63A5-A1CE-CCF1D3DF10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9869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63" y="4508500"/>
            <a:ext cx="4500562" cy="1562959"/>
          </a:xfrm>
        </p:spPr>
        <p:txBody>
          <a:bodyPr wrap="square" anchor="t">
            <a:normAutofit/>
          </a:bodyPr>
          <a:lstStyle/>
          <a:p>
            <a:r>
              <a:t>Determinismo</a:t>
            </a:r>
          </a:p>
        </p:txBody>
      </p:sp>
      <p:pic>
        <p:nvPicPr>
          <p:cNvPr id="8194" name="Picture 2" descr="Determinismo inconsistente | EEAC | Equipo de Estudios de Apologética  Cristiana">
            <a:extLst>
              <a:ext uri="{FF2B5EF4-FFF2-40B4-BE49-F238E27FC236}">
                <a16:creationId xmlns:a16="http://schemas.microsoft.com/office/drawing/2014/main" id="{4DE8F5BC-BD5E-A8AC-367D-AEAB890BF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0176" b="21655"/>
          <a:stretch/>
        </p:blipFill>
        <p:spPr bwMode="auto">
          <a:xfrm>
            <a:off x="20" y="10"/>
            <a:ext cx="12191980" cy="3776462"/>
          </a:xfrm>
          <a:prstGeom prst="rect">
            <a:avLst/>
          </a:prstGeom>
          <a:solidFill>
            <a:srgbClr val="FFFFFF"/>
          </a:solidFill>
        </p:spPr>
      </p:pic>
      <p:sp>
        <p:nvSpPr>
          <p:cNvPr id="3" name="Content Placeholder 2"/>
          <p:cNvSpPr>
            <a:spLocks noGrp="1"/>
          </p:cNvSpPr>
          <p:nvPr>
            <p:ph sz="quarter" idx="15"/>
          </p:nvPr>
        </p:nvSpPr>
        <p:spPr>
          <a:xfrm>
            <a:off x="5325042" y="3994933"/>
            <a:ext cx="6221412" cy="2693966"/>
          </a:xfrm>
        </p:spPr>
        <p:txBody>
          <a:bodyPr wrap="square">
            <a:normAutofit/>
          </a:bodyPr>
          <a:lstStyle/>
          <a:p>
            <a:pPr marL="342900" indent="-342900">
              <a:lnSpc>
                <a:spcPct val="100000"/>
              </a:lnSpc>
              <a:buFont typeface="Arial" panose="020B0604020202020204" pitchFamily="34" charset="0"/>
              <a:buChar char="•"/>
            </a:pPr>
            <a:r>
              <a:rPr lang="it-IT" sz="2400" dirty="0"/>
              <a:t>Leggi precise governano l'evoluzione del sistema.</a:t>
            </a:r>
          </a:p>
          <a:p>
            <a:pPr marL="342900" indent="-342900">
              <a:lnSpc>
                <a:spcPct val="100000"/>
              </a:lnSpc>
              <a:buFont typeface="Arial" panose="020B0604020202020204" pitchFamily="34" charset="0"/>
              <a:buChar char="•"/>
            </a:pPr>
            <a:r>
              <a:rPr lang="it-IT" sz="2400" dirty="0"/>
              <a:t>Conoscendo le condizioni iniziali, è possibile prevedere gli stati successivi di un sistema.</a:t>
            </a:r>
          </a:p>
          <a:p>
            <a:pPr marL="342900" indent="-342900">
              <a:lnSpc>
                <a:spcPct val="100000"/>
              </a:lnSpc>
              <a:buFont typeface="Arial" panose="020B0604020202020204" pitchFamily="34" charset="0"/>
              <a:buChar char="•"/>
            </a:pPr>
            <a:r>
              <a:rPr lang="it-IT" sz="2400" dirty="0"/>
              <a:t>Esempio: Moto dei pianeti secondo le leggi di Newton (?).</a:t>
            </a:r>
          </a:p>
        </p:txBody>
      </p:sp>
    </p:spTree>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74515058.tgt.Office_50301109_TF33713516_Win32_OJ112196127.potx" id="{46519ADD-CA2C-4FEA-8766-15A0FE58BEAA}" vid="{0CA712DC-5E0E-4D6D-B971-1A075692B59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Simmetria</Template>
  <TotalTime>592</TotalTime>
  <Words>1831</Words>
  <Application>Microsoft Office PowerPoint</Application>
  <PresentationFormat>Widescreen</PresentationFormat>
  <Paragraphs>109</Paragraphs>
  <Slides>33</Slides>
  <Notes>1</Notes>
  <HiddenSlides>0</HiddenSlides>
  <MMClips>3</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33</vt:i4>
      </vt:variant>
    </vt:vector>
  </HeadingPairs>
  <TitlesOfParts>
    <vt:vector size="40" baseType="lpstr">
      <vt:lpstr>Aptos</vt:lpstr>
      <vt:lpstr>Arial</vt:lpstr>
      <vt:lpstr>Gill Sans MT</vt:lpstr>
      <vt:lpstr>Mulish</vt:lpstr>
      <vt:lpstr>Verdana</vt:lpstr>
      <vt:lpstr>Walbaum Display</vt:lpstr>
      <vt:lpstr>3DFloatVTI</vt:lpstr>
      <vt:lpstr>La Teoria del Caos</vt:lpstr>
      <vt:lpstr>C’era una volta un Re…</vt:lpstr>
      <vt:lpstr>Viaggio a Iperione</vt:lpstr>
      <vt:lpstr>Viaggio a Iperione</vt:lpstr>
      <vt:lpstr>Presentazione standard di PowerPoint</vt:lpstr>
      <vt:lpstr>Viaggio a Burgos</vt:lpstr>
      <vt:lpstr>Il problema dei tre corpi</vt:lpstr>
      <vt:lpstr>Il problema dei tre corpi</vt:lpstr>
      <vt:lpstr>Determinismo</vt:lpstr>
      <vt:lpstr>Determinismo: un esempio illustrativo</vt:lpstr>
      <vt:lpstr>Predicibilità</vt:lpstr>
      <vt:lpstr>Predicibilità</vt:lpstr>
      <vt:lpstr>Concetto di Non Linearità</vt:lpstr>
      <vt:lpstr>Determinismo e Predicibilità</vt:lpstr>
      <vt:lpstr>Presentazione standard di PowerPoint</vt:lpstr>
      <vt:lpstr>Risonanze e Asteroidi</vt:lpstr>
      <vt:lpstr>Risonanze e Asteroidi</vt:lpstr>
      <vt:lpstr>Che tempo che fa</vt:lpstr>
      <vt:lpstr>Differenze di scale temporali:  Astronomia Vs Meteo</vt:lpstr>
      <vt:lpstr>Spazio delle Fasi e Attrattori</vt:lpstr>
      <vt:lpstr>Spazio delle Fasi e Attrattori</vt:lpstr>
      <vt:lpstr>Strani Attrattori</vt:lpstr>
      <vt:lpstr>Spazio delle Fasi e Attrattori</vt:lpstr>
      <vt:lpstr>Strani Attrattori e Frattali</vt:lpstr>
      <vt:lpstr>Dimensioni Frattali</vt:lpstr>
      <vt:lpstr>Strani Attrattori e Frattali</vt:lpstr>
      <vt:lpstr>Strani Attrattori e Frattali</vt:lpstr>
      <vt:lpstr>Tutto è dunque perduto?</vt:lpstr>
      <vt:lpstr>Tutto è dunque perduto?</vt:lpstr>
      <vt:lpstr>Tutto è dunque perduto?</vt:lpstr>
      <vt:lpstr>Tutto è dunque perduto?</vt:lpstr>
      <vt:lpstr>Riassumendo…</vt:lpstr>
      <vt:lpstr>Come finì la fiaba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Giovanni Della Lunga</dc:creator>
  <cp:lastModifiedBy>Giovanni Della Lunga</cp:lastModifiedBy>
  <cp:revision>7</cp:revision>
  <dcterms:created xsi:type="dcterms:W3CDTF">2025-01-24T10:00:19Z</dcterms:created>
  <dcterms:modified xsi:type="dcterms:W3CDTF">2025-02-04T12:06:33Z</dcterms:modified>
</cp:coreProperties>
</file>